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3"/>
  </p:notesMasterIdLst>
  <p:handoutMasterIdLst>
    <p:handoutMasterId r:id="rId14"/>
  </p:handoutMasterIdLst>
  <p:sldIdLst>
    <p:sldId id="256" r:id="rId2"/>
    <p:sldId id="572" r:id="rId3"/>
    <p:sldId id="564" r:id="rId4"/>
    <p:sldId id="565" r:id="rId5"/>
    <p:sldId id="566" r:id="rId6"/>
    <p:sldId id="567" r:id="rId7"/>
    <p:sldId id="568" r:id="rId8"/>
    <p:sldId id="569" r:id="rId9"/>
    <p:sldId id="570" r:id="rId10"/>
    <p:sldId id="571" r:id="rId11"/>
    <p:sldId id="402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93B4CDD-1BE3-0440-B8BC-05F92D9270C9}">
          <p14:sldIdLst>
            <p14:sldId id="256"/>
            <p14:sldId id="572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滢" initials="杨滢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CFB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1" autoAdjust="0"/>
    <p:restoredTop sz="95369" autoAdjust="0"/>
  </p:normalViewPr>
  <p:slideViewPr>
    <p:cSldViewPr snapToGrid="0">
      <p:cViewPr varScale="1">
        <p:scale>
          <a:sx n="95" d="100"/>
          <a:sy n="95" d="100"/>
        </p:scale>
        <p:origin x="8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6BC85-DE2F-45AB-9007-C15C91B96551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3E308-240E-4D99-A2DE-B2FC97602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19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C29BF-2C91-4C3B-91C0-3F48E06DCCDC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59110-D240-4744-8367-893CE9837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3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59110-D240-4744-8367-893CE98374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3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59110-D240-4744-8367-893CE98374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9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CEE16-6E53-BB49-8419-0B38530FE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3CF17-2778-2947-8054-98EFB937A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C54E31-3891-8E43-BA50-139B2C2E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2C9F6-73BC-B141-B56D-D765F8A7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A23C11-98F0-9A4C-94E4-FDF09402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42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4F95C-2EF6-B347-8D21-2363E014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822F13-EF78-0C4E-8264-939D5B77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314498-E14B-7F4E-B1FF-824E9820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4FA48D-24BC-BC43-A5D2-BFEA394D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E081D-0CAA-5A4B-82A2-21F2EC78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41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CCE0C5-E564-614D-B4C6-E7399A79A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8B2D40-414B-C14F-BFE7-D0BBA63CC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8F0ADC-6276-9D49-940F-9D3B959A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0AF283-6741-FC41-A8AA-81853A86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3E01D-2A5B-2E44-84E3-B2BE40C6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93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臻和ppt拆分-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81172" cy="6858000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433652" y="4828272"/>
            <a:ext cx="8380148" cy="6731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kumimoji="1" lang="zh-CN" altLang="en-US" sz="3600" dirty="0">
                <a:solidFill>
                  <a:srgbClr val="813477"/>
                </a:solidFill>
                <a:latin typeface="微软雅黑"/>
                <a:ea typeface="微软雅黑"/>
                <a:cs typeface="微软雅黑"/>
              </a:rPr>
              <a:t>标题字方正兰亭粗黑</a:t>
            </a:r>
          </a:p>
        </p:txBody>
      </p:sp>
    </p:spTree>
    <p:extLst>
      <p:ext uri="{BB962C8B-B14F-4D97-AF65-F5344CB8AC3E}">
        <p14:creationId xmlns:p14="http://schemas.microsoft.com/office/powerpoint/2010/main" val="720578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F929D5-43C5-1A44-8CB7-9E64CF22D5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8BB7C8-8AA2-F149-ABD1-5F8BEEDAD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6993" y="4201291"/>
            <a:ext cx="1524115" cy="15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41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726臻和vi信息规范-18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4096"/>
          </a:xfrm>
          <a:prstGeom prst="rect">
            <a:avLst/>
          </a:prstGeom>
        </p:spPr>
      </p:pic>
      <p:sp>
        <p:nvSpPr>
          <p:cNvPr id="6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1130298" y="4647847"/>
            <a:ext cx="8420101" cy="6731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kumimoji="1" lang="zh-CN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"/>
                <a:cs typeface="微软雅黑"/>
              </a:rPr>
              <a:t>标题字方正兰亭粗黑</a:t>
            </a:r>
          </a:p>
        </p:txBody>
      </p:sp>
    </p:spTree>
    <p:extLst>
      <p:ext uri="{BB962C8B-B14F-4D97-AF65-F5344CB8AC3E}">
        <p14:creationId xmlns:p14="http://schemas.microsoft.com/office/powerpoint/2010/main" val="4245605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788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臻和ppt拆分-2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70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臻和ppt拆分-2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5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臻和ppt拆分-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3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臻和ppt拆分-2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04B72-6DF2-984E-9195-1EFF1ADA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FD0AC1-937D-5440-A196-0833ADB1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BEEC8-7DAF-0646-A948-BC0F76D6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C339B-15AB-F349-9AA9-40356977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EA8367-C6B2-6A44-AF8F-E2A17297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80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臻和ppt拆分-2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9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臻和ppt拆分-2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61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0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DD5069-4B7C-5748-B8E6-BA8D9F3B9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891" y="-19250"/>
            <a:ext cx="12311781" cy="6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1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 descr="臻和ppt拆分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808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15"/>
          <p:cNvSpPr>
            <a:spLocks noGrp="1"/>
          </p:cNvSpPr>
          <p:nvPr>
            <p:ph sz="quarter" idx="10"/>
          </p:nvPr>
        </p:nvSpPr>
        <p:spPr>
          <a:xfrm>
            <a:off x="433652" y="4828272"/>
            <a:ext cx="8380148" cy="6731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81413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5750"/>
            <a:ext cx="12192000" cy="647700"/>
          </a:xfrm>
          <a:prstGeom prst="rect">
            <a:avLst/>
          </a:prstGeom>
          <a:solidFill>
            <a:srgbClr val="A18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8900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337800" y="393700"/>
            <a:ext cx="1863725" cy="569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b="1" dirty="0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无锡臻和生物科技有限公司</a:t>
            </a:r>
            <a:endParaRPr lang="en-US" altLang="zh-CN" sz="1100" b="1" dirty="0">
              <a:solidFill>
                <a:srgbClr val="823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7F7F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www.genecast.com.cn</a:t>
            </a:r>
            <a:endParaRPr lang="zh-CN" altLang="en-US" sz="1100" b="1" dirty="0">
              <a:solidFill>
                <a:srgbClr val="7F7F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25438" y="6350"/>
            <a:ext cx="1209675" cy="1208088"/>
            <a:chOff x="7863331" y="1109633"/>
            <a:chExt cx="1209600" cy="1209600"/>
          </a:xfrm>
        </p:grpSpPr>
        <p:grpSp>
          <p:nvGrpSpPr>
            <p:cNvPr id="5" name="组合 4"/>
            <p:cNvGrpSpPr/>
            <p:nvPr/>
          </p:nvGrpSpPr>
          <p:grpSpPr>
            <a:xfrm>
              <a:off x="7863331" y="1109633"/>
              <a:ext cx="1209600" cy="1209600"/>
              <a:chOff x="10012420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10" name="Freeform 15"/>
              <p:cNvSpPr>
                <a:spLocks/>
              </p:cNvSpPr>
              <p:nvPr/>
            </p:nvSpPr>
            <p:spPr bwMode="auto">
              <a:xfrm>
                <a:off x="10012420" y="-396754"/>
                <a:ext cx="1425600" cy="1425600"/>
              </a:xfrm>
              <a:custGeom>
                <a:avLst/>
                <a:gdLst>
                  <a:gd name="T0" fmla="*/ 744 w 794"/>
                  <a:gd name="T1" fmla="*/ 323 h 794"/>
                  <a:gd name="T2" fmla="*/ 733 w 794"/>
                  <a:gd name="T3" fmla="*/ 284 h 794"/>
                  <a:gd name="T4" fmla="*/ 755 w 794"/>
                  <a:gd name="T5" fmla="*/ 224 h 794"/>
                  <a:gd name="T6" fmla="*/ 696 w 794"/>
                  <a:gd name="T7" fmla="*/ 219 h 794"/>
                  <a:gd name="T8" fmla="*/ 706 w 794"/>
                  <a:gd name="T9" fmla="*/ 157 h 794"/>
                  <a:gd name="T10" fmla="*/ 678 w 794"/>
                  <a:gd name="T11" fmla="*/ 124 h 794"/>
                  <a:gd name="T12" fmla="*/ 614 w 794"/>
                  <a:gd name="T13" fmla="*/ 125 h 794"/>
                  <a:gd name="T14" fmla="*/ 618 w 794"/>
                  <a:gd name="T15" fmla="*/ 67 h 794"/>
                  <a:gd name="T16" fmla="*/ 555 w 794"/>
                  <a:gd name="T17" fmla="*/ 80 h 794"/>
                  <a:gd name="T18" fmla="*/ 518 w 794"/>
                  <a:gd name="T19" fmla="*/ 65 h 794"/>
                  <a:gd name="T20" fmla="*/ 485 w 794"/>
                  <a:gd name="T21" fmla="*/ 10 h 794"/>
                  <a:gd name="T22" fmla="*/ 445 w 794"/>
                  <a:gd name="T23" fmla="*/ 53 h 794"/>
                  <a:gd name="T24" fmla="*/ 402 w 794"/>
                  <a:gd name="T25" fmla="*/ 6 h 794"/>
                  <a:gd name="T26" fmla="*/ 359 w 794"/>
                  <a:gd name="T27" fmla="*/ 8 h 794"/>
                  <a:gd name="T28" fmla="*/ 320 w 794"/>
                  <a:gd name="T29" fmla="*/ 59 h 794"/>
                  <a:gd name="T30" fmla="*/ 276 w 794"/>
                  <a:gd name="T31" fmla="*/ 19 h 794"/>
                  <a:gd name="T32" fmla="*/ 248 w 794"/>
                  <a:gd name="T33" fmla="*/ 77 h 794"/>
                  <a:gd name="T34" fmla="*/ 213 w 794"/>
                  <a:gd name="T35" fmla="*/ 96 h 794"/>
                  <a:gd name="T36" fmla="*/ 149 w 794"/>
                  <a:gd name="T37" fmla="*/ 88 h 794"/>
                  <a:gd name="T38" fmla="*/ 158 w 794"/>
                  <a:gd name="T39" fmla="*/ 146 h 794"/>
                  <a:gd name="T40" fmla="*/ 94 w 794"/>
                  <a:gd name="T41" fmla="*/ 150 h 794"/>
                  <a:gd name="T42" fmla="*/ 69 w 794"/>
                  <a:gd name="T43" fmla="*/ 185 h 794"/>
                  <a:gd name="T44" fmla="*/ 85 w 794"/>
                  <a:gd name="T45" fmla="*/ 247 h 794"/>
                  <a:gd name="T46" fmla="*/ 26 w 794"/>
                  <a:gd name="T47" fmla="*/ 257 h 794"/>
                  <a:gd name="T48" fmla="*/ 54 w 794"/>
                  <a:gd name="T49" fmla="*/ 314 h 794"/>
                  <a:gd name="T50" fmla="*/ 46 w 794"/>
                  <a:gd name="T51" fmla="*/ 354 h 794"/>
                  <a:gd name="T52" fmla="*/ 1 w 794"/>
                  <a:gd name="T53" fmla="*/ 399 h 794"/>
                  <a:gd name="T54" fmla="*/ 52 w 794"/>
                  <a:gd name="T55" fmla="*/ 428 h 794"/>
                  <a:gd name="T56" fmla="*/ 15 w 794"/>
                  <a:gd name="T57" fmla="*/ 480 h 794"/>
                  <a:gd name="T58" fmla="*/ 27 w 794"/>
                  <a:gd name="T59" fmla="*/ 522 h 794"/>
                  <a:gd name="T60" fmla="*/ 85 w 794"/>
                  <a:gd name="T61" fmla="*/ 548 h 794"/>
                  <a:gd name="T62" fmla="*/ 56 w 794"/>
                  <a:gd name="T63" fmla="*/ 600 h 794"/>
                  <a:gd name="T64" fmla="*/ 118 w 794"/>
                  <a:gd name="T65" fmla="*/ 615 h 794"/>
                  <a:gd name="T66" fmla="*/ 145 w 794"/>
                  <a:gd name="T67" fmla="*/ 645 h 794"/>
                  <a:gd name="T68" fmla="*/ 151 w 794"/>
                  <a:gd name="T69" fmla="*/ 709 h 794"/>
                  <a:gd name="T70" fmla="*/ 206 w 794"/>
                  <a:gd name="T71" fmla="*/ 687 h 794"/>
                  <a:gd name="T72" fmla="*/ 224 w 794"/>
                  <a:gd name="T73" fmla="*/ 748 h 794"/>
                  <a:gd name="T74" fmla="*/ 264 w 794"/>
                  <a:gd name="T75" fmla="*/ 765 h 794"/>
                  <a:gd name="T76" fmla="*/ 321 w 794"/>
                  <a:gd name="T77" fmla="*/ 736 h 794"/>
                  <a:gd name="T78" fmla="*/ 343 w 794"/>
                  <a:gd name="T79" fmla="*/ 791 h 794"/>
                  <a:gd name="T80" fmla="*/ 394 w 794"/>
                  <a:gd name="T81" fmla="*/ 751 h 794"/>
                  <a:gd name="T82" fmla="*/ 434 w 794"/>
                  <a:gd name="T83" fmla="*/ 750 h 794"/>
                  <a:gd name="T84" fmla="*/ 487 w 794"/>
                  <a:gd name="T85" fmla="*/ 784 h 794"/>
                  <a:gd name="T86" fmla="*/ 505 w 794"/>
                  <a:gd name="T87" fmla="*/ 728 h 794"/>
                  <a:gd name="T88" fmla="*/ 564 w 794"/>
                  <a:gd name="T89" fmla="*/ 752 h 794"/>
                  <a:gd name="T90" fmla="*/ 602 w 794"/>
                  <a:gd name="T91" fmla="*/ 731 h 794"/>
                  <a:gd name="T92" fmla="*/ 615 w 794"/>
                  <a:gd name="T93" fmla="*/ 669 h 794"/>
                  <a:gd name="T94" fmla="*/ 671 w 794"/>
                  <a:gd name="T95" fmla="*/ 685 h 794"/>
                  <a:gd name="T96" fmla="*/ 672 w 794"/>
                  <a:gd name="T97" fmla="*/ 621 h 794"/>
                  <a:gd name="T98" fmla="*/ 695 w 794"/>
                  <a:gd name="T99" fmla="*/ 589 h 794"/>
                  <a:gd name="T100" fmla="*/ 756 w 794"/>
                  <a:gd name="T101" fmla="*/ 569 h 794"/>
                  <a:gd name="T102" fmla="*/ 723 w 794"/>
                  <a:gd name="T103" fmla="*/ 520 h 794"/>
                  <a:gd name="T104" fmla="*/ 778 w 794"/>
                  <a:gd name="T105" fmla="*/ 488 h 794"/>
                  <a:gd name="T106" fmla="*/ 786 w 794"/>
                  <a:gd name="T107" fmla="*/ 446 h 794"/>
                  <a:gd name="T108" fmla="*/ 745 w 794"/>
                  <a:gd name="T109" fmla="*/ 397 h 794"/>
                  <a:gd name="T110" fmla="*/ 794 w 794"/>
                  <a:gd name="T111" fmla="*/ 363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243307" y="-165867"/>
                <a:ext cx="963827" cy="963827"/>
              </a:xfrm>
              <a:prstGeom prst="ellipse">
                <a:avLst/>
              </a:prstGeom>
              <a:solidFill>
                <a:srgbClr val="823477"/>
              </a:solidFill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8313979" y="1550027"/>
              <a:ext cx="678076" cy="610690"/>
              <a:chOff x="952501" y="6013451"/>
              <a:chExt cx="511175" cy="460375"/>
            </a:xfrm>
          </p:grpSpPr>
          <p:sp>
            <p:nvSpPr>
              <p:cNvPr id="7" name="Freeform 58"/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60"/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9649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1202988" y="4308475"/>
            <a:ext cx="196850" cy="296863"/>
            <a:chOff x="5284519" y="1508166"/>
            <a:chExt cx="213756" cy="427512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284519" y="1508166"/>
              <a:ext cx="213756" cy="214899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H="1">
              <a:off x="5284519" y="1723065"/>
              <a:ext cx="213756" cy="212613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6"/>
          <p:cNvSpPr>
            <a:spLocks/>
          </p:cNvSpPr>
          <p:nvPr/>
        </p:nvSpPr>
        <p:spPr bwMode="auto">
          <a:xfrm flipH="1">
            <a:off x="9937750" y="5624513"/>
            <a:ext cx="669925" cy="144462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" name="Freeform 24"/>
          <p:cNvSpPr/>
          <p:nvPr/>
        </p:nvSpPr>
        <p:spPr>
          <a:xfrm flipH="1">
            <a:off x="9761538" y="5326063"/>
            <a:ext cx="1022350" cy="298450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/>
          </a:p>
        </p:txBody>
      </p:sp>
      <p:sp>
        <p:nvSpPr>
          <p:cNvPr id="7" name="Freeform 25"/>
          <p:cNvSpPr/>
          <p:nvPr/>
        </p:nvSpPr>
        <p:spPr>
          <a:xfrm flipH="1">
            <a:off x="10045700" y="5829300"/>
            <a:ext cx="455613" cy="96838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10190163" y="4751388"/>
            <a:ext cx="133350" cy="3937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0228263" y="4681538"/>
            <a:ext cx="104775" cy="120650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10217150" y="4724400"/>
            <a:ext cx="114300" cy="111125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10209213" y="5130800"/>
            <a:ext cx="33337" cy="57150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10328275" y="4749800"/>
            <a:ext cx="133350" cy="3937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0366375" y="4676775"/>
            <a:ext cx="104775" cy="122238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0355263" y="4724400"/>
            <a:ext cx="114300" cy="109538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10347325" y="5127625"/>
            <a:ext cx="33338" cy="57150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10448925" y="4752975"/>
            <a:ext cx="31750" cy="200025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grpSp>
        <p:nvGrpSpPr>
          <p:cNvPr id="17" name="Group 123"/>
          <p:cNvGrpSpPr/>
          <p:nvPr/>
        </p:nvGrpSpPr>
        <p:grpSpPr>
          <a:xfrm>
            <a:off x="9523104" y="4660369"/>
            <a:ext cx="613013" cy="465414"/>
            <a:chOff x="7170738" y="4168775"/>
            <a:chExt cx="817563" cy="620713"/>
          </a:xfrm>
          <a:solidFill>
            <a:srgbClr val="823477"/>
          </a:solidFill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</p:grpSp>
      <p:sp>
        <p:nvSpPr>
          <p:cNvPr id="24" name="Freeform 20"/>
          <p:cNvSpPr>
            <a:spLocks noEditPoints="1"/>
          </p:cNvSpPr>
          <p:nvPr/>
        </p:nvSpPr>
        <p:spPr bwMode="auto">
          <a:xfrm>
            <a:off x="9024938" y="3071813"/>
            <a:ext cx="357187" cy="377825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11310938" y="2982913"/>
            <a:ext cx="106362" cy="106362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11349038" y="3062288"/>
            <a:ext cx="166687" cy="347662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11202988" y="3062288"/>
            <a:ext cx="177800" cy="342900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11358563" y="2944813"/>
            <a:ext cx="19050" cy="60325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10506075" y="2689225"/>
            <a:ext cx="169863" cy="457200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0" name="Freeform 26"/>
          <p:cNvSpPr>
            <a:spLocks noEditPoints="1"/>
          </p:cNvSpPr>
          <p:nvPr/>
        </p:nvSpPr>
        <p:spPr bwMode="auto">
          <a:xfrm>
            <a:off x="10361613" y="2833688"/>
            <a:ext cx="457200" cy="168275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1" name="Freeform 27"/>
          <p:cNvSpPr>
            <a:spLocks noEditPoints="1"/>
          </p:cNvSpPr>
          <p:nvPr/>
        </p:nvSpPr>
        <p:spPr bwMode="auto">
          <a:xfrm>
            <a:off x="10394950" y="2730500"/>
            <a:ext cx="390525" cy="373063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2" name="Freeform 28"/>
          <p:cNvSpPr>
            <a:spLocks noEditPoints="1"/>
          </p:cNvSpPr>
          <p:nvPr/>
        </p:nvSpPr>
        <p:spPr bwMode="auto">
          <a:xfrm>
            <a:off x="10394950" y="2730500"/>
            <a:ext cx="390525" cy="373063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3" name="Oval 29"/>
          <p:cNvSpPr>
            <a:spLocks noChangeArrowheads="1"/>
          </p:cNvSpPr>
          <p:nvPr/>
        </p:nvSpPr>
        <p:spPr bwMode="auto">
          <a:xfrm>
            <a:off x="10556875" y="2882900"/>
            <a:ext cx="69850" cy="69850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4" name="Freeform 30"/>
          <p:cNvSpPr>
            <a:spLocks noEditPoints="1"/>
          </p:cNvSpPr>
          <p:nvPr/>
        </p:nvSpPr>
        <p:spPr bwMode="auto">
          <a:xfrm>
            <a:off x="11095038" y="2559050"/>
            <a:ext cx="193675" cy="366713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10999788" y="2559050"/>
            <a:ext cx="47625" cy="3556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36" name="Freeform 32"/>
          <p:cNvSpPr>
            <a:spLocks noEditPoints="1"/>
          </p:cNvSpPr>
          <p:nvPr/>
        </p:nvSpPr>
        <p:spPr bwMode="auto">
          <a:xfrm>
            <a:off x="9418638" y="4351338"/>
            <a:ext cx="420687" cy="307975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grpSp>
        <p:nvGrpSpPr>
          <p:cNvPr id="37" name="Group 127"/>
          <p:cNvGrpSpPr/>
          <p:nvPr/>
        </p:nvGrpSpPr>
        <p:grpSpPr>
          <a:xfrm>
            <a:off x="10602718" y="4659475"/>
            <a:ext cx="380902" cy="490410"/>
            <a:chOff x="8610600" y="4127500"/>
            <a:chExt cx="508001" cy="654050"/>
          </a:xfrm>
          <a:solidFill>
            <a:srgbClr val="823477"/>
          </a:solidFill>
        </p:grpSpPr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</p:grpSp>
      <p:sp>
        <p:nvSpPr>
          <p:cNvPr id="46" name="Freeform 41"/>
          <p:cNvSpPr>
            <a:spLocks noEditPoints="1"/>
          </p:cNvSpPr>
          <p:nvPr/>
        </p:nvSpPr>
        <p:spPr bwMode="auto">
          <a:xfrm>
            <a:off x="10918825" y="4164013"/>
            <a:ext cx="320675" cy="293687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47" name="Freeform 42"/>
          <p:cNvSpPr>
            <a:spLocks/>
          </p:cNvSpPr>
          <p:nvPr/>
        </p:nvSpPr>
        <p:spPr bwMode="auto">
          <a:xfrm>
            <a:off x="11001375" y="4433888"/>
            <a:ext cx="69850" cy="149225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48" name="Freeform 43"/>
          <p:cNvSpPr>
            <a:spLocks/>
          </p:cNvSpPr>
          <p:nvPr/>
        </p:nvSpPr>
        <p:spPr bwMode="auto">
          <a:xfrm>
            <a:off x="10972800" y="4479925"/>
            <a:ext cx="98425" cy="201613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49" name="Freeform 44"/>
          <p:cNvSpPr>
            <a:spLocks/>
          </p:cNvSpPr>
          <p:nvPr/>
        </p:nvSpPr>
        <p:spPr bwMode="auto">
          <a:xfrm>
            <a:off x="10080625" y="2227263"/>
            <a:ext cx="393700" cy="35877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0" name="Freeform 45"/>
          <p:cNvSpPr>
            <a:spLocks noEditPoints="1"/>
          </p:cNvSpPr>
          <p:nvPr/>
        </p:nvSpPr>
        <p:spPr bwMode="auto">
          <a:xfrm>
            <a:off x="9964738" y="4221163"/>
            <a:ext cx="477837" cy="396875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1" name="Freeform 46"/>
          <p:cNvSpPr>
            <a:spLocks noEditPoints="1"/>
          </p:cNvSpPr>
          <p:nvPr/>
        </p:nvSpPr>
        <p:spPr bwMode="auto">
          <a:xfrm>
            <a:off x="10810875" y="3432175"/>
            <a:ext cx="614363" cy="715963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2" name="Freeform 47"/>
          <p:cNvSpPr>
            <a:spLocks noEditPoints="1"/>
          </p:cNvSpPr>
          <p:nvPr/>
        </p:nvSpPr>
        <p:spPr bwMode="auto">
          <a:xfrm>
            <a:off x="11276013" y="3641725"/>
            <a:ext cx="265112" cy="520700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3" name="Freeform 48"/>
          <p:cNvSpPr>
            <a:spLocks noEditPoints="1"/>
          </p:cNvSpPr>
          <p:nvPr/>
        </p:nvSpPr>
        <p:spPr bwMode="auto">
          <a:xfrm>
            <a:off x="10350500" y="3708400"/>
            <a:ext cx="434975" cy="434975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4" name="Freeform 49"/>
          <p:cNvSpPr>
            <a:spLocks/>
          </p:cNvSpPr>
          <p:nvPr/>
        </p:nvSpPr>
        <p:spPr bwMode="auto">
          <a:xfrm>
            <a:off x="10429875" y="3846513"/>
            <a:ext cx="217488" cy="11430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grpSp>
        <p:nvGrpSpPr>
          <p:cNvPr id="55" name="Group 126"/>
          <p:cNvGrpSpPr>
            <a:grpSpLocks/>
          </p:cNvGrpSpPr>
          <p:nvPr/>
        </p:nvGrpSpPr>
        <p:grpSpPr bwMode="auto">
          <a:xfrm>
            <a:off x="10523538" y="4267200"/>
            <a:ext cx="341312" cy="323850"/>
            <a:chOff x="8505825" y="3605213"/>
            <a:chExt cx="454025" cy="431800"/>
          </a:xfrm>
        </p:grpSpPr>
        <p:sp>
          <p:nvSpPr>
            <p:cNvPr id="56" name="Freeform 50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  <p:sp>
          <p:nvSpPr>
            <p:cNvPr id="57" name="Freeform 51"/>
            <p:cNvSpPr>
              <a:spLocks/>
            </p:cNvSpPr>
            <p:nvPr/>
          </p:nvSpPr>
          <p:spPr bwMode="auto">
            <a:xfrm>
              <a:off x="8708553" y="3605213"/>
              <a:ext cx="124592" cy="15663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62" tIns="34281" rIns="68562" bIns="3428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2">
                <a:latin typeface="+mn-lt"/>
                <a:ea typeface="+mn-ea"/>
              </a:endParaRPr>
            </a:p>
          </p:txBody>
        </p:sp>
      </p:grpSp>
      <p:sp>
        <p:nvSpPr>
          <p:cNvPr id="58" name="Freeform 52"/>
          <p:cNvSpPr>
            <a:spLocks/>
          </p:cNvSpPr>
          <p:nvPr/>
        </p:nvSpPr>
        <p:spPr bwMode="auto">
          <a:xfrm>
            <a:off x="9474200" y="2339975"/>
            <a:ext cx="509588" cy="414338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59" name="Freeform 53"/>
          <p:cNvSpPr>
            <a:spLocks/>
          </p:cNvSpPr>
          <p:nvPr/>
        </p:nvSpPr>
        <p:spPr bwMode="auto">
          <a:xfrm>
            <a:off x="9861550" y="2317750"/>
            <a:ext cx="139700" cy="19367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0" name="Freeform 54"/>
          <p:cNvSpPr>
            <a:spLocks/>
          </p:cNvSpPr>
          <p:nvPr/>
        </p:nvSpPr>
        <p:spPr bwMode="auto">
          <a:xfrm>
            <a:off x="9540875" y="2449513"/>
            <a:ext cx="385763" cy="252412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1" name="Freeform 55"/>
          <p:cNvSpPr>
            <a:spLocks noEditPoints="1"/>
          </p:cNvSpPr>
          <p:nvPr/>
        </p:nvSpPr>
        <p:spPr bwMode="auto">
          <a:xfrm>
            <a:off x="9226550" y="2671763"/>
            <a:ext cx="222250" cy="390525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2" name="Freeform 56"/>
          <p:cNvSpPr>
            <a:spLocks noEditPoints="1"/>
          </p:cNvSpPr>
          <p:nvPr/>
        </p:nvSpPr>
        <p:spPr bwMode="auto">
          <a:xfrm>
            <a:off x="9024938" y="3489325"/>
            <a:ext cx="415925" cy="454025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3" name="Freeform 57"/>
          <p:cNvSpPr>
            <a:spLocks noEditPoints="1"/>
          </p:cNvSpPr>
          <p:nvPr/>
        </p:nvSpPr>
        <p:spPr bwMode="auto">
          <a:xfrm>
            <a:off x="10561638" y="2316163"/>
            <a:ext cx="395287" cy="390525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4" name="Freeform 58"/>
          <p:cNvSpPr>
            <a:spLocks noEditPoints="1"/>
          </p:cNvSpPr>
          <p:nvPr/>
        </p:nvSpPr>
        <p:spPr bwMode="auto">
          <a:xfrm>
            <a:off x="9161463" y="3940175"/>
            <a:ext cx="385762" cy="390525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5" name="Rectangle 59"/>
          <p:cNvSpPr>
            <a:spLocks noChangeArrowheads="1"/>
          </p:cNvSpPr>
          <p:nvPr/>
        </p:nvSpPr>
        <p:spPr bwMode="auto">
          <a:xfrm>
            <a:off x="10656888" y="3570288"/>
            <a:ext cx="471487" cy="23812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10675938" y="3522663"/>
            <a:ext cx="433387" cy="23812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10847388" y="3473450"/>
            <a:ext cx="90487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8" name="Rectangle 62"/>
          <p:cNvSpPr>
            <a:spLocks noChangeArrowheads="1"/>
          </p:cNvSpPr>
          <p:nvPr/>
        </p:nvSpPr>
        <p:spPr bwMode="auto">
          <a:xfrm>
            <a:off x="10863263" y="3298825"/>
            <a:ext cx="58737" cy="1905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69" name="Rectangle 63"/>
          <p:cNvSpPr>
            <a:spLocks noChangeArrowheads="1"/>
          </p:cNvSpPr>
          <p:nvPr/>
        </p:nvSpPr>
        <p:spPr bwMode="auto">
          <a:xfrm>
            <a:off x="10847388" y="3289300"/>
            <a:ext cx="90487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0" name="Rectangle 64"/>
          <p:cNvSpPr>
            <a:spLocks noChangeArrowheads="1"/>
          </p:cNvSpPr>
          <p:nvPr/>
        </p:nvSpPr>
        <p:spPr bwMode="auto">
          <a:xfrm>
            <a:off x="10985500" y="3473450"/>
            <a:ext cx="90488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11001375" y="3298825"/>
            <a:ext cx="57150" cy="1905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10985500" y="3289300"/>
            <a:ext cx="90488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10709275" y="3473450"/>
            <a:ext cx="92075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4" name="Rectangle 68"/>
          <p:cNvSpPr>
            <a:spLocks noChangeArrowheads="1"/>
          </p:cNvSpPr>
          <p:nvPr/>
        </p:nvSpPr>
        <p:spPr bwMode="auto">
          <a:xfrm>
            <a:off x="10725150" y="3298825"/>
            <a:ext cx="60325" cy="1905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5" name="Rectangle 69"/>
          <p:cNvSpPr>
            <a:spLocks noChangeArrowheads="1"/>
          </p:cNvSpPr>
          <p:nvPr/>
        </p:nvSpPr>
        <p:spPr bwMode="auto">
          <a:xfrm>
            <a:off x="10709275" y="3289300"/>
            <a:ext cx="92075" cy="2381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6" name="Rectangle 70"/>
          <p:cNvSpPr>
            <a:spLocks noChangeArrowheads="1"/>
          </p:cNvSpPr>
          <p:nvPr/>
        </p:nvSpPr>
        <p:spPr bwMode="auto">
          <a:xfrm>
            <a:off x="10675938" y="3236913"/>
            <a:ext cx="433387" cy="23812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7" name="Freeform 71"/>
          <p:cNvSpPr>
            <a:spLocks/>
          </p:cNvSpPr>
          <p:nvPr/>
        </p:nvSpPr>
        <p:spPr bwMode="auto">
          <a:xfrm>
            <a:off x="10675938" y="3098800"/>
            <a:ext cx="433387" cy="138113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8" name="Freeform 72"/>
          <p:cNvSpPr>
            <a:spLocks noEditPoints="1"/>
          </p:cNvSpPr>
          <p:nvPr/>
        </p:nvSpPr>
        <p:spPr bwMode="auto">
          <a:xfrm>
            <a:off x="9488488" y="3224213"/>
            <a:ext cx="600075" cy="392112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79" name="Freeform 73"/>
          <p:cNvSpPr>
            <a:spLocks noEditPoints="1"/>
          </p:cNvSpPr>
          <p:nvPr/>
        </p:nvSpPr>
        <p:spPr bwMode="auto">
          <a:xfrm>
            <a:off x="10812463" y="3654425"/>
            <a:ext cx="139700" cy="24447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0" name="Freeform 74"/>
          <p:cNvSpPr>
            <a:spLocks noEditPoints="1"/>
          </p:cNvSpPr>
          <p:nvPr/>
        </p:nvSpPr>
        <p:spPr bwMode="auto">
          <a:xfrm>
            <a:off x="9586913" y="2813050"/>
            <a:ext cx="280987" cy="346075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1" name="Freeform 75"/>
          <p:cNvSpPr>
            <a:spLocks noEditPoints="1"/>
          </p:cNvSpPr>
          <p:nvPr/>
        </p:nvSpPr>
        <p:spPr bwMode="auto">
          <a:xfrm>
            <a:off x="10128250" y="3176588"/>
            <a:ext cx="428625" cy="428625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2" name="Freeform 76"/>
          <p:cNvSpPr>
            <a:spLocks noEditPoints="1"/>
          </p:cNvSpPr>
          <p:nvPr/>
        </p:nvSpPr>
        <p:spPr bwMode="auto">
          <a:xfrm>
            <a:off x="9702800" y="3729038"/>
            <a:ext cx="482600" cy="365125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823477"/>
          </a:solidFill>
          <a:ln>
            <a:noFill/>
          </a:ln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3" name="Freeform 77"/>
          <p:cNvSpPr>
            <a:spLocks/>
          </p:cNvSpPr>
          <p:nvPr/>
        </p:nvSpPr>
        <p:spPr bwMode="auto">
          <a:xfrm>
            <a:off x="9913938" y="3192463"/>
            <a:ext cx="160337" cy="120650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4" name="Freeform 78"/>
          <p:cNvSpPr>
            <a:spLocks/>
          </p:cNvSpPr>
          <p:nvPr/>
        </p:nvSpPr>
        <p:spPr bwMode="auto">
          <a:xfrm>
            <a:off x="9985375" y="3162300"/>
            <a:ext cx="42863" cy="53975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5" name="Freeform 79"/>
          <p:cNvSpPr>
            <a:spLocks noEditPoints="1"/>
          </p:cNvSpPr>
          <p:nvPr/>
        </p:nvSpPr>
        <p:spPr bwMode="auto">
          <a:xfrm>
            <a:off x="9734550" y="4164013"/>
            <a:ext cx="169863" cy="234950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6" name="Freeform 80"/>
          <p:cNvSpPr>
            <a:spLocks noEditPoints="1"/>
          </p:cNvSpPr>
          <p:nvPr/>
        </p:nvSpPr>
        <p:spPr bwMode="auto">
          <a:xfrm>
            <a:off x="11033125" y="2962275"/>
            <a:ext cx="212725" cy="2317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7" name="Freeform 81"/>
          <p:cNvSpPr>
            <a:spLocks noEditPoints="1"/>
          </p:cNvSpPr>
          <p:nvPr/>
        </p:nvSpPr>
        <p:spPr bwMode="auto">
          <a:xfrm>
            <a:off x="9974263" y="2649538"/>
            <a:ext cx="320675" cy="461962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8" name="Freeform 82"/>
          <p:cNvSpPr>
            <a:spLocks noEditPoints="1"/>
          </p:cNvSpPr>
          <p:nvPr/>
        </p:nvSpPr>
        <p:spPr bwMode="auto">
          <a:xfrm>
            <a:off x="9859963" y="2584450"/>
            <a:ext cx="184150" cy="163513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89" name="Freeform 83"/>
          <p:cNvSpPr>
            <a:spLocks/>
          </p:cNvSpPr>
          <p:nvPr/>
        </p:nvSpPr>
        <p:spPr bwMode="auto">
          <a:xfrm>
            <a:off x="9807575" y="2682875"/>
            <a:ext cx="80963" cy="50800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0" name="Freeform 84"/>
          <p:cNvSpPr>
            <a:spLocks/>
          </p:cNvSpPr>
          <p:nvPr/>
        </p:nvSpPr>
        <p:spPr bwMode="auto">
          <a:xfrm>
            <a:off x="9756775" y="2689225"/>
            <a:ext cx="109538" cy="66675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1" name="Freeform 85"/>
          <p:cNvSpPr>
            <a:spLocks noEditPoints="1"/>
          </p:cNvSpPr>
          <p:nvPr/>
        </p:nvSpPr>
        <p:spPr bwMode="auto">
          <a:xfrm>
            <a:off x="9693275" y="3559175"/>
            <a:ext cx="334963" cy="119063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2" name="Freeform 86"/>
          <p:cNvSpPr>
            <a:spLocks/>
          </p:cNvSpPr>
          <p:nvPr/>
        </p:nvSpPr>
        <p:spPr bwMode="auto">
          <a:xfrm>
            <a:off x="11079163" y="3865563"/>
            <a:ext cx="184150" cy="236537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3" name="Freeform 87"/>
          <p:cNvSpPr>
            <a:spLocks/>
          </p:cNvSpPr>
          <p:nvPr/>
        </p:nvSpPr>
        <p:spPr bwMode="auto">
          <a:xfrm>
            <a:off x="11183938" y="3857625"/>
            <a:ext cx="88900" cy="6191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4" name="Freeform 88"/>
          <p:cNvSpPr>
            <a:spLocks/>
          </p:cNvSpPr>
          <p:nvPr/>
        </p:nvSpPr>
        <p:spPr bwMode="auto">
          <a:xfrm>
            <a:off x="11114088" y="3905250"/>
            <a:ext cx="123825" cy="171450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5" name="Freeform 89"/>
          <p:cNvSpPr>
            <a:spLocks noEditPoints="1"/>
          </p:cNvSpPr>
          <p:nvPr/>
        </p:nvSpPr>
        <p:spPr bwMode="auto">
          <a:xfrm>
            <a:off x="10828338" y="2936875"/>
            <a:ext cx="166687" cy="122238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6" name="Freeform 90"/>
          <p:cNvSpPr>
            <a:spLocks/>
          </p:cNvSpPr>
          <p:nvPr/>
        </p:nvSpPr>
        <p:spPr bwMode="auto">
          <a:xfrm>
            <a:off x="9439275" y="3732213"/>
            <a:ext cx="155575" cy="200025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7" name="Freeform 91"/>
          <p:cNvSpPr>
            <a:spLocks/>
          </p:cNvSpPr>
          <p:nvPr/>
        </p:nvSpPr>
        <p:spPr bwMode="auto">
          <a:xfrm>
            <a:off x="9429750" y="3725863"/>
            <a:ext cx="76200" cy="50800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8" name="Freeform 92"/>
          <p:cNvSpPr>
            <a:spLocks/>
          </p:cNvSpPr>
          <p:nvPr/>
        </p:nvSpPr>
        <p:spPr bwMode="auto">
          <a:xfrm>
            <a:off x="9461500" y="3767138"/>
            <a:ext cx="104775" cy="144462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99" name="Freeform 93"/>
          <p:cNvSpPr>
            <a:spLocks noEditPoints="1"/>
          </p:cNvSpPr>
          <p:nvPr/>
        </p:nvSpPr>
        <p:spPr bwMode="auto">
          <a:xfrm>
            <a:off x="10460038" y="4970463"/>
            <a:ext cx="163512" cy="179387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0" name="Freeform 94"/>
          <p:cNvSpPr>
            <a:spLocks/>
          </p:cNvSpPr>
          <p:nvPr/>
        </p:nvSpPr>
        <p:spPr bwMode="auto">
          <a:xfrm>
            <a:off x="10261600" y="3786188"/>
            <a:ext cx="47625" cy="44450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1" name="Freeform 95"/>
          <p:cNvSpPr>
            <a:spLocks/>
          </p:cNvSpPr>
          <p:nvPr/>
        </p:nvSpPr>
        <p:spPr bwMode="auto">
          <a:xfrm>
            <a:off x="10250488" y="3649663"/>
            <a:ext cx="44450" cy="146050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2" name="Freeform 96"/>
          <p:cNvSpPr>
            <a:spLocks/>
          </p:cNvSpPr>
          <p:nvPr/>
        </p:nvSpPr>
        <p:spPr bwMode="auto">
          <a:xfrm>
            <a:off x="10280650" y="3673475"/>
            <a:ext cx="95250" cy="127000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3" name="Freeform 97"/>
          <p:cNvSpPr>
            <a:spLocks/>
          </p:cNvSpPr>
          <p:nvPr/>
        </p:nvSpPr>
        <p:spPr bwMode="auto">
          <a:xfrm>
            <a:off x="10272713" y="3819525"/>
            <a:ext cx="12700" cy="23813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4" name="Freeform 98"/>
          <p:cNvSpPr>
            <a:spLocks noEditPoints="1"/>
          </p:cNvSpPr>
          <p:nvPr/>
        </p:nvSpPr>
        <p:spPr bwMode="auto">
          <a:xfrm>
            <a:off x="10234613" y="2614613"/>
            <a:ext cx="165100" cy="177800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62" tIns="34281" rIns="68562" bIns="3428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2">
              <a:latin typeface="+mn-lt"/>
              <a:ea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0" y="285750"/>
            <a:ext cx="12192000" cy="647700"/>
          </a:xfrm>
          <a:prstGeom prst="rect">
            <a:avLst/>
          </a:prstGeom>
          <a:solidFill>
            <a:srgbClr val="A18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8900"/>
              </a:solidFill>
            </a:endParaRPr>
          </a:p>
        </p:txBody>
      </p:sp>
      <p:sp>
        <p:nvSpPr>
          <p:cNvPr id="106" name="文本框 105"/>
          <p:cNvSpPr txBox="1">
            <a:spLocks noChangeArrowheads="1"/>
          </p:cNvSpPr>
          <p:nvPr/>
        </p:nvSpPr>
        <p:spPr bwMode="auto">
          <a:xfrm>
            <a:off x="10337800" y="393700"/>
            <a:ext cx="1863725" cy="569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b="1" dirty="0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无锡臻和生物科技有限公司</a:t>
            </a:r>
            <a:endParaRPr lang="en-US" altLang="zh-CN" sz="1100" b="1" dirty="0">
              <a:solidFill>
                <a:srgbClr val="823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7F7F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www.genecast.com.cn</a:t>
            </a:r>
            <a:endParaRPr lang="zh-CN" altLang="en-US" sz="1100" b="1" dirty="0">
              <a:solidFill>
                <a:srgbClr val="7F7F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>
            <a:grpSpLocks/>
          </p:cNvGrpSpPr>
          <p:nvPr/>
        </p:nvGrpSpPr>
        <p:grpSpPr bwMode="auto">
          <a:xfrm>
            <a:off x="325438" y="6350"/>
            <a:ext cx="1209675" cy="1208088"/>
            <a:chOff x="7863331" y="1109633"/>
            <a:chExt cx="1209600" cy="120960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863331" y="1109633"/>
              <a:ext cx="1209600" cy="1209600"/>
              <a:chOff x="10012420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113" name="Freeform 15"/>
              <p:cNvSpPr>
                <a:spLocks/>
              </p:cNvSpPr>
              <p:nvPr/>
            </p:nvSpPr>
            <p:spPr bwMode="auto">
              <a:xfrm>
                <a:off x="10012420" y="-396754"/>
                <a:ext cx="1425600" cy="1425600"/>
              </a:xfrm>
              <a:custGeom>
                <a:avLst/>
                <a:gdLst>
                  <a:gd name="T0" fmla="*/ 744 w 794"/>
                  <a:gd name="T1" fmla="*/ 323 h 794"/>
                  <a:gd name="T2" fmla="*/ 733 w 794"/>
                  <a:gd name="T3" fmla="*/ 284 h 794"/>
                  <a:gd name="T4" fmla="*/ 755 w 794"/>
                  <a:gd name="T5" fmla="*/ 224 h 794"/>
                  <a:gd name="T6" fmla="*/ 696 w 794"/>
                  <a:gd name="T7" fmla="*/ 219 h 794"/>
                  <a:gd name="T8" fmla="*/ 706 w 794"/>
                  <a:gd name="T9" fmla="*/ 157 h 794"/>
                  <a:gd name="T10" fmla="*/ 678 w 794"/>
                  <a:gd name="T11" fmla="*/ 124 h 794"/>
                  <a:gd name="T12" fmla="*/ 614 w 794"/>
                  <a:gd name="T13" fmla="*/ 125 h 794"/>
                  <a:gd name="T14" fmla="*/ 618 w 794"/>
                  <a:gd name="T15" fmla="*/ 67 h 794"/>
                  <a:gd name="T16" fmla="*/ 555 w 794"/>
                  <a:gd name="T17" fmla="*/ 80 h 794"/>
                  <a:gd name="T18" fmla="*/ 518 w 794"/>
                  <a:gd name="T19" fmla="*/ 65 h 794"/>
                  <a:gd name="T20" fmla="*/ 485 w 794"/>
                  <a:gd name="T21" fmla="*/ 10 h 794"/>
                  <a:gd name="T22" fmla="*/ 445 w 794"/>
                  <a:gd name="T23" fmla="*/ 53 h 794"/>
                  <a:gd name="T24" fmla="*/ 402 w 794"/>
                  <a:gd name="T25" fmla="*/ 6 h 794"/>
                  <a:gd name="T26" fmla="*/ 359 w 794"/>
                  <a:gd name="T27" fmla="*/ 8 h 794"/>
                  <a:gd name="T28" fmla="*/ 320 w 794"/>
                  <a:gd name="T29" fmla="*/ 59 h 794"/>
                  <a:gd name="T30" fmla="*/ 276 w 794"/>
                  <a:gd name="T31" fmla="*/ 19 h 794"/>
                  <a:gd name="T32" fmla="*/ 248 w 794"/>
                  <a:gd name="T33" fmla="*/ 77 h 794"/>
                  <a:gd name="T34" fmla="*/ 213 w 794"/>
                  <a:gd name="T35" fmla="*/ 96 h 794"/>
                  <a:gd name="T36" fmla="*/ 149 w 794"/>
                  <a:gd name="T37" fmla="*/ 88 h 794"/>
                  <a:gd name="T38" fmla="*/ 158 w 794"/>
                  <a:gd name="T39" fmla="*/ 146 h 794"/>
                  <a:gd name="T40" fmla="*/ 94 w 794"/>
                  <a:gd name="T41" fmla="*/ 150 h 794"/>
                  <a:gd name="T42" fmla="*/ 69 w 794"/>
                  <a:gd name="T43" fmla="*/ 185 h 794"/>
                  <a:gd name="T44" fmla="*/ 85 w 794"/>
                  <a:gd name="T45" fmla="*/ 247 h 794"/>
                  <a:gd name="T46" fmla="*/ 26 w 794"/>
                  <a:gd name="T47" fmla="*/ 257 h 794"/>
                  <a:gd name="T48" fmla="*/ 54 w 794"/>
                  <a:gd name="T49" fmla="*/ 314 h 794"/>
                  <a:gd name="T50" fmla="*/ 46 w 794"/>
                  <a:gd name="T51" fmla="*/ 354 h 794"/>
                  <a:gd name="T52" fmla="*/ 1 w 794"/>
                  <a:gd name="T53" fmla="*/ 399 h 794"/>
                  <a:gd name="T54" fmla="*/ 52 w 794"/>
                  <a:gd name="T55" fmla="*/ 428 h 794"/>
                  <a:gd name="T56" fmla="*/ 15 w 794"/>
                  <a:gd name="T57" fmla="*/ 480 h 794"/>
                  <a:gd name="T58" fmla="*/ 27 w 794"/>
                  <a:gd name="T59" fmla="*/ 522 h 794"/>
                  <a:gd name="T60" fmla="*/ 85 w 794"/>
                  <a:gd name="T61" fmla="*/ 548 h 794"/>
                  <a:gd name="T62" fmla="*/ 56 w 794"/>
                  <a:gd name="T63" fmla="*/ 600 h 794"/>
                  <a:gd name="T64" fmla="*/ 118 w 794"/>
                  <a:gd name="T65" fmla="*/ 615 h 794"/>
                  <a:gd name="T66" fmla="*/ 145 w 794"/>
                  <a:gd name="T67" fmla="*/ 645 h 794"/>
                  <a:gd name="T68" fmla="*/ 151 w 794"/>
                  <a:gd name="T69" fmla="*/ 709 h 794"/>
                  <a:gd name="T70" fmla="*/ 206 w 794"/>
                  <a:gd name="T71" fmla="*/ 687 h 794"/>
                  <a:gd name="T72" fmla="*/ 224 w 794"/>
                  <a:gd name="T73" fmla="*/ 748 h 794"/>
                  <a:gd name="T74" fmla="*/ 264 w 794"/>
                  <a:gd name="T75" fmla="*/ 765 h 794"/>
                  <a:gd name="T76" fmla="*/ 321 w 794"/>
                  <a:gd name="T77" fmla="*/ 736 h 794"/>
                  <a:gd name="T78" fmla="*/ 343 w 794"/>
                  <a:gd name="T79" fmla="*/ 791 h 794"/>
                  <a:gd name="T80" fmla="*/ 394 w 794"/>
                  <a:gd name="T81" fmla="*/ 751 h 794"/>
                  <a:gd name="T82" fmla="*/ 434 w 794"/>
                  <a:gd name="T83" fmla="*/ 750 h 794"/>
                  <a:gd name="T84" fmla="*/ 487 w 794"/>
                  <a:gd name="T85" fmla="*/ 784 h 794"/>
                  <a:gd name="T86" fmla="*/ 505 w 794"/>
                  <a:gd name="T87" fmla="*/ 728 h 794"/>
                  <a:gd name="T88" fmla="*/ 564 w 794"/>
                  <a:gd name="T89" fmla="*/ 752 h 794"/>
                  <a:gd name="T90" fmla="*/ 602 w 794"/>
                  <a:gd name="T91" fmla="*/ 731 h 794"/>
                  <a:gd name="T92" fmla="*/ 615 w 794"/>
                  <a:gd name="T93" fmla="*/ 669 h 794"/>
                  <a:gd name="T94" fmla="*/ 671 w 794"/>
                  <a:gd name="T95" fmla="*/ 685 h 794"/>
                  <a:gd name="T96" fmla="*/ 672 w 794"/>
                  <a:gd name="T97" fmla="*/ 621 h 794"/>
                  <a:gd name="T98" fmla="*/ 695 w 794"/>
                  <a:gd name="T99" fmla="*/ 589 h 794"/>
                  <a:gd name="T100" fmla="*/ 756 w 794"/>
                  <a:gd name="T101" fmla="*/ 569 h 794"/>
                  <a:gd name="T102" fmla="*/ 723 w 794"/>
                  <a:gd name="T103" fmla="*/ 520 h 794"/>
                  <a:gd name="T104" fmla="*/ 778 w 794"/>
                  <a:gd name="T105" fmla="*/ 488 h 794"/>
                  <a:gd name="T106" fmla="*/ 786 w 794"/>
                  <a:gd name="T107" fmla="*/ 446 h 794"/>
                  <a:gd name="T108" fmla="*/ 745 w 794"/>
                  <a:gd name="T109" fmla="*/ 397 h 794"/>
                  <a:gd name="T110" fmla="*/ 794 w 794"/>
                  <a:gd name="T111" fmla="*/ 363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10243307" y="-165867"/>
                <a:ext cx="963827" cy="963827"/>
              </a:xfrm>
              <a:prstGeom prst="ellipse">
                <a:avLst/>
              </a:prstGeom>
              <a:solidFill>
                <a:srgbClr val="823477"/>
              </a:solidFill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09" name="组合 108"/>
            <p:cNvGrpSpPr>
              <a:grpSpLocks/>
            </p:cNvGrpSpPr>
            <p:nvPr/>
          </p:nvGrpSpPr>
          <p:grpSpPr bwMode="auto">
            <a:xfrm>
              <a:off x="8313979" y="1550027"/>
              <a:ext cx="678076" cy="610690"/>
              <a:chOff x="952501" y="6013451"/>
              <a:chExt cx="511175" cy="460375"/>
            </a:xfrm>
          </p:grpSpPr>
          <p:sp>
            <p:nvSpPr>
              <p:cNvPr id="110" name="Freeform 58"/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1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63551 w 31"/>
                  <a:gd name="T1" fmla="*/ 0 h 77"/>
                  <a:gd name="T2" fmla="*/ 104673 w 31"/>
                  <a:gd name="T3" fmla="*/ 18864 h 77"/>
                  <a:gd name="T4" fmla="*/ 115888 w 31"/>
                  <a:gd name="T5" fmla="*/ 67912 h 77"/>
                  <a:gd name="T6" fmla="*/ 115888 w 31"/>
                  <a:gd name="T7" fmla="*/ 233920 h 77"/>
                  <a:gd name="T8" fmla="*/ 100935 w 31"/>
                  <a:gd name="T9" fmla="*/ 275421 h 77"/>
                  <a:gd name="T10" fmla="*/ 59813 w 31"/>
                  <a:gd name="T11" fmla="*/ 290513 h 77"/>
                  <a:gd name="T12" fmla="*/ 11215 w 31"/>
                  <a:gd name="T13" fmla="*/ 267876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215 w 31"/>
                  <a:gd name="T19" fmla="*/ 18864 h 77"/>
                  <a:gd name="T20" fmla="*/ 63551 w 31"/>
                  <a:gd name="T21" fmla="*/ 0 h 77"/>
                  <a:gd name="T22" fmla="*/ 59813 w 31"/>
                  <a:gd name="T23" fmla="*/ 264103 h 77"/>
                  <a:gd name="T24" fmla="*/ 82243 w 31"/>
                  <a:gd name="T25" fmla="*/ 222601 h 77"/>
                  <a:gd name="T26" fmla="*/ 82243 w 31"/>
                  <a:gd name="T27" fmla="*/ 64139 h 77"/>
                  <a:gd name="T28" fmla="*/ 59813 w 31"/>
                  <a:gd name="T29" fmla="*/ 26410 h 77"/>
                  <a:gd name="T30" fmla="*/ 33645 w 31"/>
                  <a:gd name="T31" fmla="*/ 64139 h 77"/>
                  <a:gd name="T32" fmla="*/ 33645 w 31"/>
                  <a:gd name="T33" fmla="*/ 75458 h 77"/>
                  <a:gd name="T34" fmla="*/ 33645 w 31"/>
                  <a:gd name="T35" fmla="*/ 86777 h 77"/>
                  <a:gd name="T36" fmla="*/ 33645 w 31"/>
                  <a:gd name="T37" fmla="*/ 132051 h 77"/>
                  <a:gd name="T38" fmla="*/ 33645 w 31"/>
                  <a:gd name="T39" fmla="*/ 181099 h 77"/>
                  <a:gd name="T40" fmla="*/ 33645 w 31"/>
                  <a:gd name="T41" fmla="*/ 222601 h 77"/>
                  <a:gd name="T42" fmla="*/ 59813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60"/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60366 h 77"/>
                  <a:gd name="T2" fmla="*/ 15158 w 31"/>
                  <a:gd name="T3" fmla="*/ 15092 h 77"/>
                  <a:gd name="T4" fmla="*/ 60632 w 31"/>
                  <a:gd name="T5" fmla="*/ 0 h 77"/>
                  <a:gd name="T6" fmla="*/ 109896 w 31"/>
                  <a:gd name="T7" fmla="*/ 22637 h 77"/>
                  <a:gd name="T8" fmla="*/ 117475 w 31"/>
                  <a:gd name="T9" fmla="*/ 83004 h 77"/>
                  <a:gd name="T10" fmla="*/ 113685 w 31"/>
                  <a:gd name="T11" fmla="*/ 113187 h 77"/>
                  <a:gd name="T12" fmla="*/ 102317 w 31"/>
                  <a:gd name="T13" fmla="*/ 143370 h 77"/>
                  <a:gd name="T14" fmla="*/ 68211 w 31"/>
                  <a:gd name="T15" fmla="*/ 196191 h 77"/>
                  <a:gd name="T16" fmla="*/ 41685 w 31"/>
                  <a:gd name="T17" fmla="*/ 256557 h 77"/>
                  <a:gd name="T18" fmla="*/ 117475 w 31"/>
                  <a:gd name="T19" fmla="*/ 256557 h 77"/>
                  <a:gd name="T20" fmla="*/ 117475 w 31"/>
                  <a:gd name="T21" fmla="*/ 286740 h 77"/>
                  <a:gd name="T22" fmla="*/ 30316 w 31"/>
                  <a:gd name="T23" fmla="*/ 290513 h 77"/>
                  <a:gd name="T24" fmla="*/ 0 w 31"/>
                  <a:gd name="T25" fmla="*/ 286740 h 77"/>
                  <a:gd name="T26" fmla="*/ 0 w 31"/>
                  <a:gd name="T27" fmla="*/ 286740 h 77"/>
                  <a:gd name="T28" fmla="*/ 18948 w 31"/>
                  <a:gd name="T29" fmla="*/ 207509 h 77"/>
                  <a:gd name="T30" fmla="*/ 64422 w 31"/>
                  <a:gd name="T31" fmla="*/ 139597 h 77"/>
                  <a:gd name="T32" fmla="*/ 79580 w 31"/>
                  <a:gd name="T33" fmla="*/ 75458 h 77"/>
                  <a:gd name="T34" fmla="*/ 79580 w 31"/>
                  <a:gd name="T35" fmla="*/ 71685 h 77"/>
                  <a:gd name="T36" fmla="*/ 79580 w 31"/>
                  <a:gd name="T37" fmla="*/ 64139 h 77"/>
                  <a:gd name="T38" fmla="*/ 79580 w 31"/>
                  <a:gd name="T39" fmla="*/ 45275 h 77"/>
                  <a:gd name="T40" fmla="*/ 56843 w 31"/>
                  <a:gd name="T41" fmla="*/ 26410 h 77"/>
                  <a:gd name="T42" fmla="*/ 37895 w 31"/>
                  <a:gd name="T43" fmla="*/ 60366 h 77"/>
                  <a:gd name="T44" fmla="*/ 37895 w 31"/>
                  <a:gd name="T45" fmla="*/ 71685 h 77"/>
                  <a:gd name="T46" fmla="*/ 37895 w 31"/>
                  <a:gd name="T47" fmla="*/ 79231 h 77"/>
                  <a:gd name="T48" fmla="*/ 37895 w 31"/>
                  <a:gd name="T49" fmla="*/ 86777 h 77"/>
                  <a:gd name="T50" fmla="*/ 37895 w 31"/>
                  <a:gd name="T51" fmla="*/ 98095 h 77"/>
                  <a:gd name="T52" fmla="*/ 0 w 31"/>
                  <a:gd name="T53" fmla="*/ 98095 h 77"/>
                  <a:gd name="T54" fmla="*/ 0 w 31"/>
                  <a:gd name="T55" fmla="*/ 60366 h 7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94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35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5750"/>
            <a:ext cx="12192000" cy="6492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8900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282238" y="374650"/>
            <a:ext cx="1917700" cy="569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无锡臻和生物科技有限公司</a:t>
            </a:r>
            <a:endParaRPr lang="en-US" altLang="zh-CN" sz="11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7F7F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www.genecast.com.cn</a:t>
            </a:r>
            <a:endParaRPr lang="zh-CN" altLang="en-US" sz="1100" b="1" dirty="0">
              <a:solidFill>
                <a:srgbClr val="7F7F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15913" y="23813"/>
            <a:ext cx="1209675" cy="1209675"/>
            <a:chOff x="7898159" y="4938776"/>
            <a:chExt cx="1209600" cy="1209600"/>
          </a:xfrm>
        </p:grpSpPr>
        <p:grpSp>
          <p:nvGrpSpPr>
            <p:cNvPr id="5" name="组合 4"/>
            <p:cNvGrpSpPr/>
            <p:nvPr/>
          </p:nvGrpSpPr>
          <p:grpSpPr>
            <a:xfrm>
              <a:off x="7898159" y="4938776"/>
              <a:ext cx="1209600" cy="1209600"/>
              <a:chOff x="10012420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10" name="Freeform 15"/>
              <p:cNvSpPr>
                <a:spLocks/>
              </p:cNvSpPr>
              <p:nvPr/>
            </p:nvSpPr>
            <p:spPr bwMode="auto">
              <a:xfrm>
                <a:off x="10012420" y="-396754"/>
                <a:ext cx="1425600" cy="1425600"/>
              </a:xfrm>
              <a:custGeom>
                <a:avLst/>
                <a:gdLst>
                  <a:gd name="T0" fmla="*/ 744 w 794"/>
                  <a:gd name="T1" fmla="*/ 323 h 794"/>
                  <a:gd name="T2" fmla="*/ 733 w 794"/>
                  <a:gd name="T3" fmla="*/ 284 h 794"/>
                  <a:gd name="T4" fmla="*/ 755 w 794"/>
                  <a:gd name="T5" fmla="*/ 224 h 794"/>
                  <a:gd name="T6" fmla="*/ 696 w 794"/>
                  <a:gd name="T7" fmla="*/ 219 h 794"/>
                  <a:gd name="T8" fmla="*/ 706 w 794"/>
                  <a:gd name="T9" fmla="*/ 157 h 794"/>
                  <a:gd name="T10" fmla="*/ 678 w 794"/>
                  <a:gd name="T11" fmla="*/ 124 h 794"/>
                  <a:gd name="T12" fmla="*/ 614 w 794"/>
                  <a:gd name="T13" fmla="*/ 125 h 794"/>
                  <a:gd name="T14" fmla="*/ 618 w 794"/>
                  <a:gd name="T15" fmla="*/ 67 h 794"/>
                  <a:gd name="T16" fmla="*/ 555 w 794"/>
                  <a:gd name="T17" fmla="*/ 80 h 794"/>
                  <a:gd name="T18" fmla="*/ 518 w 794"/>
                  <a:gd name="T19" fmla="*/ 65 h 794"/>
                  <a:gd name="T20" fmla="*/ 485 w 794"/>
                  <a:gd name="T21" fmla="*/ 10 h 794"/>
                  <a:gd name="T22" fmla="*/ 445 w 794"/>
                  <a:gd name="T23" fmla="*/ 53 h 794"/>
                  <a:gd name="T24" fmla="*/ 402 w 794"/>
                  <a:gd name="T25" fmla="*/ 6 h 794"/>
                  <a:gd name="T26" fmla="*/ 359 w 794"/>
                  <a:gd name="T27" fmla="*/ 8 h 794"/>
                  <a:gd name="T28" fmla="*/ 320 w 794"/>
                  <a:gd name="T29" fmla="*/ 59 h 794"/>
                  <a:gd name="T30" fmla="*/ 276 w 794"/>
                  <a:gd name="T31" fmla="*/ 19 h 794"/>
                  <a:gd name="T32" fmla="*/ 248 w 794"/>
                  <a:gd name="T33" fmla="*/ 77 h 794"/>
                  <a:gd name="T34" fmla="*/ 213 w 794"/>
                  <a:gd name="T35" fmla="*/ 96 h 794"/>
                  <a:gd name="T36" fmla="*/ 149 w 794"/>
                  <a:gd name="T37" fmla="*/ 88 h 794"/>
                  <a:gd name="T38" fmla="*/ 158 w 794"/>
                  <a:gd name="T39" fmla="*/ 146 h 794"/>
                  <a:gd name="T40" fmla="*/ 94 w 794"/>
                  <a:gd name="T41" fmla="*/ 150 h 794"/>
                  <a:gd name="T42" fmla="*/ 69 w 794"/>
                  <a:gd name="T43" fmla="*/ 185 h 794"/>
                  <a:gd name="T44" fmla="*/ 85 w 794"/>
                  <a:gd name="T45" fmla="*/ 247 h 794"/>
                  <a:gd name="T46" fmla="*/ 26 w 794"/>
                  <a:gd name="T47" fmla="*/ 257 h 794"/>
                  <a:gd name="T48" fmla="*/ 54 w 794"/>
                  <a:gd name="T49" fmla="*/ 314 h 794"/>
                  <a:gd name="T50" fmla="*/ 46 w 794"/>
                  <a:gd name="T51" fmla="*/ 354 h 794"/>
                  <a:gd name="T52" fmla="*/ 1 w 794"/>
                  <a:gd name="T53" fmla="*/ 399 h 794"/>
                  <a:gd name="T54" fmla="*/ 52 w 794"/>
                  <a:gd name="T55" fmla="*/ 428 h 794"/>
                  <a:gd name="T56" fmla="*/ 15 w 794"/>
                  <a:gd name="T57" fmla="*/ 480 h 794"/>
                  <a:gd name="T58" fmla="*/ 27 w 794"/>
                  <a:gd name="T59" fmla="*/ 522 h 794"/>
                  <a:gd name="T60" fmla="*/ 85 w 794"/>
                  <a:gd name="T61" fmla="*/ 548 h 794"/>
                  <a:gd name="T62" fmla="*/ 56 w 794"/>
                  <a:gd name="T63" fmla="*/ 600 h 794"/>
                  <a:gd name="T64" fmla="*/ 118 w 794"/>
                  <a:gd name="T65" fmla="*/ 615 h 794"/>
                  <a:gd name="T66" fmla="*/ 145 w 794"/>
                  <a:gd name="T67" fmla="*/ 645 h 794"/>
                  <a:gd name="T68" fmla="*/ 151 w 794"/>
                  <a:gd name="T69" fmla="*/ 709 h 794"/>
                  <a:gd name="T70" fmla="*/ 206 w 794"/>
                  <a:gd name="T71" fmla="*/ 687 h 794"/>
                  <a:gd name="T72" fmla="*/ 224 w 794"/>
                  <a:gd name="T73" fmla="*/ 748 h 794"/>
                  <a:gd name="T74" fmla="*/ 264 w 794"/>
                  <a:gd name="T75" fmla="*/ 765 h 794"/>
                  <a:gd name="T76" fmla="*/ 321 w 794"/>
                  <a:gd name="T77" fmla="*/ 736 h 794"/>
                  <a:gd name="T78" fmla="*/ 343 w 794"/>
                  <a:gd name="T79" fmla="*/ 791 h 794"/>
                  <a:gd name="T80" fmla="*/ 394 w 794"/>
                  <a:gd name="T81" fmla="*/ 751 h 794"/>
                  <a:gd name="T82" fmla="*/ 434 w 794"/>
                  <a:gd name="T83" fmla="*/ 750 h 794"/>
                  <a:gd name="T84" fmla="*/ 487 w 794"/>
                  <a:gd name="T85" fmla="*/ 784 h 794"/>
                  <a:gd name="T86" fmla="*/ 505 w 794"/>
                  <a:gd name="T87" fmla="*/ 728 h 794"/>
                  <a:gd name="T88" fmla="*/ 564 w 794"/>
                  <a:gd name="T89" fmla="*/ 752 h 794"/>
                  <a:gd name="T90" fmla="*/ 602 w 794"/>
                  <a:gd name="T91" fmla="*/ 731 h 794"/>
                  <a:gd name="T92" fmla="*/ 615 w 794"/>
                  <a:gd name="T93" fmla="*/ 669 h 794"/>
                  <a:gd name="T94" fmla="*/ 671 w 794"/>
                  <a:gd name="T95" fmla="*/ 685 h 794"/>
                  <a:gd name="T96" fmla="*/ 672 w 794"/>
                  <a:gd name="T97" fmla="*/ 621 h 794"/>
                  <a:gd name="T98" fmla="*/ 695 w 794"/>
                  <a:gd name="T99" fmla="*/ 589 h 794"/>
                  <a:gd name="T100" fmla="*/ 756 w 794"/>
                  <a:gd name="T101" fmla="*/ 569 h 794"/>
                  <a:gd name="T102" fmla="*/ 723 w 794"/>
                  <a:gd name="T103" fmla="*/ 520 h 794"/>
                  <a:gd name="T104" fmla="*/ 778 w 794"/>
                  <a:gd name="T105" fmla="*/ 488 h 794"/>
                  <a:gd name="T106" fmla="*/ 786 w 794"/>
                  <a:gd name="T107" fmla="*/ 446 h 794"/>
                  <a:gd name="T108" fmla="*/ 745 w 794"/>
                  <a:gd name="T109" fmla="*/ 397 h 794"/>
                  <a:gd name="T110" fmla="*/ 794 w 794"/>
                  <a:gd name="T111" fmla="*/ 363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243307" y="-165867"/>
                <a:ext cx="963827" cy="96382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8346674" y="5379836"/>
              <a:ext cx="678076" cy="610690"/>
              <a:chOff x="5405438" y="6815138"/>
              <a:chExt cx="511175" cy="460375"/>
            </a:xfrm>
          </p:grpSpPr>
          <p:sp>
            <p:nvSpPr>
              <p:cNvPr id="7" name="Freeform 61"/>
              <p:cNvSpPr>
                <a:spLocks/>
              </p:cNvSpPr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64422 w 31"/>
                  <a:gd name="T1" fmla="*/ 0 h 77"/>
                  <a:gd name="T2" fmla="*/ 109896 w 31"/>
                  <a:gd name="T3" fmla="*/ 18864 h 77"/>
                  <a:gd name="T4" fmla="*/ 117475 w 31"/>
                  <a:gd name="T5" fmla="*/ 67912 h 77"/>
                  <a:gd name="T6" fmla="*/ 117475 w 31"/>
                  <a:gd name="T7" fmla="*/ 233920 h 77"/>
                  <a:gd name="T8" fmla="*/ 102317 w 31"/>
                  <a:gd name="T9" fmla="*/ 275421 h 77"/>
                  <a:gd name="T10" fmla="*/ 60632 w 31"/>
                  <a:gd name="T11" fmla="*/ 290513 h 77"/>
                  <a:gd name="T12" fmla="*/ 11369 w 31"/>
                  <a:gd name="T13" fmla="*/ 271649 h 77"/>
                  <a:gd name="T14" fmla="*/ 0 w 31"/>
                  <a:gd name="T15" fmla="*/ 211282 h 77"/>
                  <a:gd name="T16" fmla="*/ 0 w 31"/>
                  <a:gd name="T17" fmla="*/ 79231 h 77"/>
                  <a:gd name="T18" fmla="*/ 11369 w 31"/>
                  <a:gd name="T19" fmla="*/ 18864 h 77"/>
                  <a:gd name="T20" fmla="*/ 64422 w 31"/>
                  <a:gd name="T21" fmla="*/ 0 h 77"/>
                  <a:gd name="T22" fmla="*/ 60632 w 31"/>
                  <a:gd name="T23" fmla="*/ 264103 h 77"/>
                  <a:gd name="T24" fmla="*/ 87159 w 31"/>
                  <a:gd name="T25" fmla="*/ 222601 h 77"/>
                  <a:gd name="T26" fmla="*/ 87159 w 31"/>
                  <a:gd name="T27" fmla="*/ 64139 h 77"/>
                  <a:gd name="T28" fmla="*/ 60632 w 31"/>
                  <a:gd name="T29" fmla="*/ 26410 h 77"/>
                  <a:gd name="T30" fmla="*/ 34106 w 31"/>
                  <a:gd name="T31" fmla="*/ 64139 h 77"/>
                  <a:gd name="T32" fmla="*/ 34106 w 31"/>
                  <a:gd name="T33" fmla="*/ 75458 h 77"/>
                  <a:gd name="T34" fmla="*/ 34106 w 31"/>
                  <a:gd name="T35" fmla="*/ 86777 h 77"/>
                  <a:gd name="T36" fmla="*/ 34106 w 31"/>
                  <a:gd name="T37" fmla="*/ 132051 h 77"/>
                  <a:gd name="T38" fmla="*/ 34106 w 31"/>
                  <a:gd name="T39" fmla="*/ 181099 h 77"/>
                  <a:gd name="T40" fmla="*/ 34106 w 31"/>
                  <a:gd name="T41" fmla="*/ 222601 h 77"/>
                  <a:gd name="T42" fmla="*/ 60632 w 31"/>
                  <a:gd name="T43" fmla="*/ 264103 h 7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63"/>
              <p:cNvSpPr>
                <a:spLocks/>
              </p:cNvSpPr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33814 w 30"/>
                  <a:gd name="T1" fmla="*/ 203736 h 77"/>
                  <a:gd name="T2" fmla="*/ 33814 w 30"/>
                  <a:gd name="T3" fmla="*/ 233920 h 77"/>
                  <a:gd name="T4" fmla="*/ 37571 w 30"/>
                  <a:gd name="T5" fmla="*/ 256557 h 77"/>
                  <a:gd name="T6" fmla="*/ 60114 w 30"/>
                  <a:gd name="T7" fmla="*/ 264103 h 77"/>
                  <a:gd name="T8" fmla="*/ 78899 w 30"/>
                  <a:gd name="T9" fmla="*/ 245238 h 77"/>
                  <a:gd name="T10" fmla="*/ 78899 w 30"/>
                  <a:gd name="T11" fmla="*/ 218828 h 77"/>
                  <a:gd name="T12" fmla="*/ 78899 w 30"/>
                  <a:gd name="T13" fmla="*/ 196191 h 77"/>
                  <a:gd name="T14" fmla="*/ 75142 w 30"/>
                  <a:gd name="T15" fmla="*/ 162235 h 77"/>
                  <a:gd name="T16" fmla="*/ 45085 w 30"/>
                  <a:gd name="T17" fmla="*/ 147143 h 77"/>
                  <a:gd name="T18" fmla="*/ 37571 w 30"/>
                  <a:gd name="T19" fmla="*/ 147143 h 77"/>
                  <a:gd name="T20" fmla="*/ 26300 w 30"/>
                  <a:gd name="T21" fmla="*/ 150916 h 77"/>
                  <a:gd name="T22" fmla="*/ 26300 w 30"/>
                  <a:gd name="T23" fmla="*/ 116960 h 77"/>
                  <a:gd name="T24" fmla="*/ 33814 w 30"/>
                  <a:gd name="T25" fmla="*/ 116960 h 77"/>
                  <a:gd name="T26" fmla="*/ 71385 w 30"/>
                  <a:gd name="T27" fmla="*/ 83004 h 77"/>
                  <a:gd name="T28" fmla="*/ 71385 w 30"/>
                  <a:gd name="T29" fmla="*/ 52821 h 77"/>
                  <a:gd name="T30" fmla="*/ 52599 w 30"/>
                  <a:gd name="T31" fmla="*/ 26410 h 77"/>
                  <a:gd name="T32" fmla="*/ 33814 w 30"/>
                  <a:gd name="T33" fmla="*/ 56593 h 77"/>
                  <a:gd name="T34" fmla="*/ 33814 w 30"/>
                  <a:gd name="T35" fmla="*/ 64139 h 77"/>
                  <a:gd name="T36" fmla="*/ 33814 w 30"/>
                  <a:gd name="T37" fmla="*/ 71685 h 77"/>
                  <a:gd name="T38" fmla="*/ 0 w 30"/>
                  <a:gd name="T39" fmla="*/ 71685 h 77"/>
                  <a:gd name="T40" fmla="*/ 0 w 30"/>
                  <a:gd name="T41" fmla="*/ 45275 h 77"/>
                  <a:gd name="T42" fmla="*/ 56357 w 30"/>
                  <a:gd name="T43" fmla="*/ 0 h 77"/>
                  <a:gd name="T44" fmla="*/ 108956 w 30"/>
                  <a:gd name="T45" fmla="*/ 49048 h 77"/>
                  <a:gd name="T46" fmla="*/ 108956 w 30"/>
                  <a:gd name="T47" fmla="*/ 64139 h 77"/>
                  <a:gd name="T48" fmla="*/ 108956 w 30"/>
                  <a:gd name="T49" fmla="*/ 75458 h 77"/>
                  <a:gd name="T50" fmla="*/ 82656 w 30"/>
                  <a:gd name="T51" fmla="*/ 128278 h 77"/>
                  <a:gd name="T52" fmla="*/ 105199 w 30"/>
                  <a:gd name="T53" fmla="*/ 147143 h 77"/>
                  <a:gd name="T54" fmla="*/ 112713 w 30"/>
                  <a:gd name="T55" fmla="*/ 181099 h 77"/>
                  <a:gd name="T56" fmla="*/ 112713 w 30"/>
                  <a:gd name="T57" fmla="*/ 241465 h 77"/>
                  <a:gd name="T58" fmla="*/ 52599 w 30"/>
                  <a:gd name="T59" fmla="*/ 290513 h 77"/>
                  <a:gd name="T60" fmla="*/ 0 w 30"/>
                  <a:gd name="T61" fmla="*/ 241465 h 77"/>
                  <a:gd name="T62" fmla="*/ 0 w 30"/>
                  <a:gd name="T63" fmla="*/ 203736 h 77"/>
                  <a:gd name="T64" fmla="*/ 33814 w 30"/>
                  <a:gd name="T65" fmla="*/ 203736 h 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437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66713"/>
            <a:ext cx="12192000" cy="6492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8900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0290175" y="476250"/>
            <a:ext cx="1901825" cy="5697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b="1" dirty="0">
                <a:solidFill>
                  <a:srgbClr val="5482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无锡臻和生物科技有限公司</a:t>
            </a:r>
            <a:endParaRPr lang="en-US" altLang="zh-CN" sz="1100" b="1" dirty="0">
              <a:solidFill>
                <a:srgbClr val="5482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100" b="1" dirty="0" err="1">
                <a:solidFill>
                  <a:srgbClr val="7F7F7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www.genecast.com.cn</a:t>
            </a:r>
            <a:endParaRPr lang="zh-CN" altLang="en-US" sz="1100" b="1" dirty="0">
              <a:solidFill>
                <a:srgbClr val="7F7F7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73063" y="0"/>
            <a:ext cx="1209675" cy="1209675"/>
            <a:chOff x="3079703" y="4851588"/>
            <a:chExt cx="1209600" cy="1209600"/>
          </a:xfrm>
        </p:grpSpPr>
        <p:grpSp>
          <p:nvGrpSpPr>
            <p:cNvPr id="5" name="组合 4"/>
            <p:cNvGrpSpPr/>
            <p:nvPr/>
          </p:nvGrpSpPr>
          <p:grpSpPr>
            <a:xfrm>
              <a:off x="3079703" y="4851588"/>
              <a:ext cx="1209600" cy="1209600"/>
              <a:chOff x="10012420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10" name="Freeform 15"/>
              <p:cNvSpPr>
                <a:spLocks/>
              </p:cNvSpPr>
              <p:nvPr/>
            </p:nvSpPr>
            <p:spPr bwMode="auto">
              <a:xfrm>
                <a:off x="10012420" y="-396754"/>
                <a:ext cx="1425600" cy="1425600"/>
              </a:xfrm>
              <a:custGeom>
                <a:avLst/>
                <a:gdLst>
                  <a:gd name="T0" fmla="*/ 744 w 794"/>
                  <a:gd name="T1" fmla="*/ 323 h 794"/>
                  <a:gd name="T2" fmla="*/ 733 w 794"/>
                  <a:gd name="T3" fmla="*/ 284 h 794"/>
                  <a:gd name="T4" fmla="*/ 755 w 794"/>
                  <a:gd name="T5" fmla="*/ 224 h 794"/>
                  <a:gd name="T6" fmla="*/ 696 w 794"/>
                  <a:gd name="T7" fmla="*/ 219 h 794"/>
                  <a:gd name="T8" fmla="*/ 706 w 794"/>
                  <a:gd name="T9" fmla="*/ 157 h 794"/>
                  <a:gd name="T10" fmla="*/ 678 w 794"/>
                  <a:gd name="T11" fmla="*/ 124 h 794"/>
                  <a:gd name="T12" fmla="*/ 614 w 794"/>
                  <a:gd name="T13" fmla="*/ 125 h 794"/>
                  <a:gd name="T14" fmla="*/ 618 w 794"/>
                  <a:gd name="T15" fmla="*/ 67 h 794"/>
                  <a:gd name="T16" fmla="*/ 555 w 794"/>
                  <a:gd name="T17" fmla="*/ 80 h 794"/>
                  <a:gd name="T18" fmla="*/ 518 w 794"/>
                  <a:gd name="T19" fmla="*/ 65 h 794"/>
                  <a:gd name="T20" fmla="*/ 485 w 794"/>
                  <a:gd name="T21" fmla="*/ 10 h 794"/>
                  <a:gd name="T22" fmla="*/ 445 w 794"/>
                  <a:gd name="T23" fmla="*/ 53 h 794"/>
                  <a:gd name="T24" fmla="*/ 402 w 794"/>
                  <a:gd name="T25" fmla="*/ 6 h 794"/>
                  <a:gd name="T26" fmla="*/ 359 w 794"/>
                  <a:gd name="T27" fmla="*/ 8 h 794"/>
                  <a:gd name="T28" fmla="*/ 320 w 794"/>
                  <a:gd name="T29" fmla="*/ 59 h 794"/>
                  <a:gd name="T30" fmla="*/ 276 w 794"/>
                  <a:gd name="T31" fmla="*/ 19 h 794"/>
                  <a:gd name="T32" fmla="*/ 248 w 794"/>
                  <a:gd name="T33" fmla="*/ 77 h 794"/>
                  <a:gd name="T34" fmla="*/ 213 w 794"/>
                  <a:gd name="T35" fmla="*/ 96 h 794"/>
                  <a:gd name="T36" fmla="*/ 149 w 794"/>
                  <a:gd name="T37" fmla="*/ 88 h 794"/>
                  <a:gd name="T38" fmla="*/ 158 w 794"/>
                  <a:gd name="T39" fmla="*/ 146 h 794"/>
                  <a:gd name="T40" fmla="*/ 94 w 794"/>
                  <a:gd name="T41" fmla="*/ 150 h 794"/>
                  <a:gd name="T42" fmla="*/ 69 w 794"/>
                  <a:gd name="T43" fmla="*/ 185 h 794"/>
                  <a:gd name="T44" fmla="*/ 85 w 794"/>
                  <a:gd name="T45" fmla="*/ 247 h 794"/>
                  <a:gd name="T46" fmla="*/ 26 w 794"/>
                  <a:gd name="T47" fmla="*/ 257 h 794"/>
                  <a:gd name="T48" fmla="*/ 54 w 794"/>
                  <a:gd name="T49" fmla="*/ 314 h 794"/>
                  <a:gd name="T50" fmla="*/ 46 w 794"/>
                  <a:gd name="T51" fmla="*/ 354 h 794"/>
                  <a:gd name="T52" fmla="*/ 1 w 794"/>
                  <a:gd name="T53" fmla="*/ 399 h 794"/>
                  <a:gd name="T54" fmla="*/ 52 w 794"/>
                  <a:gd name="T55" fmla="*/ 428 h 794"/>
                  <a:gd name="T56" fmla="*/ 15 w 794"/>
                  <a:gd name="T57" fmla="*/ 480 h 794"/>
                  <a:gd name="T58" fmla="*/ 27 w 794"/>
                  <a:gd name="T59" fmla="*/ 522 h 794"/>
                  <a:gd name="T60" fmla="*/ 85 w 794"/>
                  <a:gd name="T61" fmla="*/ 548 h 794"/>
                  <a:gd name="T62" fmla="*/ 56 w 794"/>
                  <a:gd name="T63" fmla="*/ 600 h 794"/>
                  <a:gd name="T64" fmla="*/ 118 w 794"/>
                  <a:gd name="T65" fmla="*/ 615 h 794"/>
                  <a:gd name="T66" fmla="*/ 145 w 794"/>
                  <a:gd name="T67" fmla="*/ 645 h 794"/>
                  <a:gd name="T68" fmla="*/ 151 w 794"/>
                  <a:gd name="T69" fmla="*/ 709 h 794"/>
                  <a:gd name="T70" fmla="*/ 206 w 794"/>
                  <a:gd name="T71" fmla="*/ 687 h 794"/>
                  <a:gd name="T72" fmla="*/ 224 w 794"/>
                  <a:gd name="T73" fmla="*/ 748 h 794"/>
                  <a:gd name="T74" fmla="*/ 264 w 794"/>
                  <a:gd name="T75" fmla="*/ 765 h 794"/>
                  <a:gd name="T76" fmla="*/ 321 w 794"/>
                  <a:gd name="T77" fmla="*/ 736 h 794"/>
                  <a:gd name="T78" fmla="*/ 343 w 794"/>
                  <a:gd name="T79" fmla="*/ 791 h 794"/>
                  <a:gd name="T80" fmla="*/ 394 w 794"/>
                  <a:gd name="T81" fmla="*/ 751 h 794"/>
                  <a:gd name="T82" fmla="*/ 434 w 794"/>
                  <a:gd name="T83" fmla="*/ 750 h 794"/>
                  <a:gd name="T84" fmla="*/ 487 w 794"/>
                  <a:gd name="T85" fmla="*/ 784 h 794"/>
                  <a:gd name="T86" fmla="*/ 505 w 794"/>
                  <a:gd name="T87" fmla="*/ 728 h 794"/>
                  <a:gd name="T88" fmla="*/ 564 w 794"/>
                  <a:gd name="T89" fmla="*/ 752 h 794"/>
                  <a:gd name="T90" fmla="*/ 602 w 794"/>
                  <a:gd name="T91" fmla="*/ 731 h 794"/>
                  <a:gd name="T92" fmla="*/ 615 w 794"/>
                  <a:gd name="T93" fmla="*/ 669 h 794"/>
                  <a:gd name="T94" fmla="*/ 671 w 794"/>
                  <a:gd name="T95" fmla="*/ 685 h 794"/>
                  <a:gd name="T96" fmla="*/ 672 w 794"/>
                  <a:gd name="T97" fmla="*/ 621 h 794"/>
                  <a:gd name="T98" fmla="*/ 695 w 794"/>
                  <a:gd name="T99" fmla="*/ 589 h 794"/>
                  <a:gd name="T100" fmla="*/ 756 w 794"/>
                  <a:gd name="T101" fmla="*/ 569 h 794"/>
                  <a:gd name="T102" fmla="*/ 723 w 794"/>
                  <a:gd name="T103" fmla="*/ 520 h 794"/>
                  <a:gd name="T104" fmla="*/ 778 w 794"/>
                  <a:gd name="T105" fmla="*/ 488 h 794"/>
                  <a:gd name="T106" fmla="*/ 786 w 794"/>
                  <a:gd name="T107" fmla="*/ 446 h 794"/>
                  <a:gd name="T108" fmla="*/ 745 w 794"/>
                  <a:gd name="T109" fmla="*/ 397 h 794"/>
                  <a:gd name="T110" fmla="*/ 794 w 794"/>
                  <a:gd name="T111" fmla="*/ 363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0243307" y="-165867"/>
                <a:ext cx="963827" cy="96382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6" name="组合 5"/>
            <p:cNvGrpSpPr>
              <a:grpSpLocks/>
            </p:cNvGrpSpPr>
            <p:nvPr/>
          </p:nvGrpSpPr>
          <p:grpSpPr bwMode="auto">
            <a:xfrm>
              <a:off x="3491876" y="5275164"/>
              <a:ext cx="688606" cy="612796"/>
              <a:chOff x="688976" y="7240588"/>
              <a:chExt cx="519113" cy="461963"/>
            </a:xfrm>
          </p:grpSpPr>
          <p:sp>
            <p:nvSpPr>
              <p:cNvPr id="7" name="Freeform 64"/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0191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839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8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64512-19D1-D844-AFBA-3698A9FB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EA0EA0-09FA-D84A-9595-FBC3ECC49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7E05B-9AA5-524D-BED3-279B0106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17221-D9E5-5546-8C5C-97122A17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B022F-D75A-4F42-BCA8-ABCF85B8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019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124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944688" y="2005013"/>
            <a:ext cx="2428875" cy="17145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7600" dirty="0">
                <a:solidFill>
                  <a:srgbClr val="823477"/>
                </a:solidFill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445125" y="1665288"/>
            <a:ext cx="323373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200"/>
              </a:lnSpc>
            </a:pPr>
            <a:r>
              <a:rPr kumimoji="1" lang="en-US" altLang="zh-CN" sz="22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en-US" altLang="zh-CN" sz="17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ontact</a:t>
            </a:r>
            <a:r>
              <a:rPr kumimoji="1" lang="zh-CN" altLang="en-US" sz="17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700" b="1">
              <a:solidFill>
                <a:srgbClr val="8234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200"/>
              </a:lnSpc>
            </a:pPr>
            <a:r>
              <a:rPr kumimoji="1" lang="zh-CN" altLang="en-US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       司：臻和（北京）科技有限公司地       址：北京市海淀区花园北路</a:t>
            </a:r>
            <a:r>
              <a:rPr kumimoji="1" lang="en-US" altLang="zh-CN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  <a:r>
              <a:rPr kumimoji="1" lang="zh-CN" altLang="en-US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号健康智谷</a:t>
            </a:r>
            <a:r>
              <a:rPr kumimoji="1" lang="en-US" altLang="zh-CN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908</a:t>
            </a:r>
          </a:p>
          <a:p>
            <a:pPr eaLnBrk="1" hangingPunct="1">
              <a:lnSpc>
                <a:spcPts val="2200"/>
              </a:lnSpc>
            </a:pPr>
            <a:r>
              <a:rPr kumimoji="1" lang="zh-CN" altLang="en-US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       话：</a:t>
            </a:r>
            <a:r>
              <a:rPr kumimoji="1" lang="en-US" altLang="zh-CN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8610-82353981</a:t>
            </a:r>
          </a:p>
          <a:p>
            <a:pPr eaLnBrk="1" hangingPunct="1">
              <a:lnSpc>
                <a:spcPts val="2200"/>
              </a:lnSpc>
            </a:pPr>
            <a:r>
              <a:rPr kumimoji="1" lang="zh-CN" altLang="en-US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       址：</a:t>
            </a:r>
            <a:r>
              <a:rPr kumimoji="1" lang="en-US" altLang="zh-CN" sz="140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www.genecast.com.cn</a:t>
            </a:r>
            <a:endParaRPr lang="zh-CN" altLang="en-US" sz="140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4498975" y="2484438"/>
            <a:ext cx="1357313" cy="158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887663" y="4016375"/>
            <a:ext cx="900112" cy="923925"/>
            <a:chOff x="5365115" y="1298289"/>
            <a:chExt cx="900000" cy="923330"/>
          </a:xfrm>
        </p:grpSpPr>
        <p:grpSp>
          <p:nvGrpSpPr>
            <p:cNvPr id="7" name="组合 28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8" name="TextBox 63"/>
            <p:cNvSpPr txBox="1">
              <a:spLocks noChangeArrowheads="1"/>
            </p:cNvSpPr>
            <p:nvPr/>
          </p:nvSpPr>
          <p:spPr bwMode="auto">
            <a:xfrm>
              <a:off x="5545156" y="1298289"/>
              <a:ext cx="57555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400" b="1">
                  <a:solidFill>
                    <a:srgbClr val="8234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54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692525" y="4016375"/>
            <a:ext cx="900113" cy="923925"/>
            <a:chOff x="5365115" y="1298289"/>
            <a:chExt cx="900000" cy="923330"/>
          </a:xfrm>
        </p:grpSpPr>
        <p:grpSp>
          <p:nvGrpSpPr>
            <p:cNvPr id="12" name="组合 33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6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3" name="TextBox 67"/>
            <p:cNvSpPr txBox="1">
              <a:spLocks noChangeArrowheads="1"/>
            </p:cNvSpPr>
            <p:nvPr/>
          </p:nvSpPr>
          <p:spPr bwMode="auto">
            <a:xfrm>
              <a:off x="5545156" y="1298289"/>
              <a:ext cx="57555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400" b="1">
                  <a:solidFill>
                    <a:srgbClr val="8234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54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4471988" y="4029075"/>
            <a:ext cx="900112" cy="922338"/>
            <a:chOff x="5365115" y="1298289"/>
            <a:chExt cx="900000" cy="923330"/>
          </a:xfrm>
        </p:grpSpPr>
        <p:grpSp>
          <p:nvGrpSpPr>
            <p:cNvPr id="17" name="组合 38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9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18" name="TextBox 72"/>
            <p:cNvSpPr txBox="1">
              <a:spLocks noChangeArrowheads="1"/>
            </p:cNvSpPr>
            <p:nvPr/>
          </p:nvSpPr>
          <p:spPr bwMode="auto">
            <a:xfrm>
              <a:off x="5545156" y="1298289"/>
              <a:ext cx="57555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400" b="1">
                  <a:solidFill>
                    <a:srgbClr val="8234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54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5264150" y="4029075"/>
            <a:ext cx="900113" cy="922338"/>
            <a:chOff x="5365115" y="1298289"/>
            <a:chExt cx="900000" cy="923330"/>
          </a:xfrm>
        </p:grpSpPr>
        <p:grpSp>
          <p:nvGrpSpPr>
            <p:cNvPr id="22" name="组合 43"/>
            <p:cNvGrpSpPr/>
            <p:nvPr/>
          </p:nvGrpSpPr>
          <p:grpSpPr>
            <a:xfrm flipH="1">
              <a:off x="5365115" y="1309954"/>
              <a:ext cx="900000" cy="90000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7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823477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23" name="TextBox 77"/>
            <p:cNvSpPr txBox="1">
              <a:spLocks noChangeArrowheads="1"/>
            </p:cNvSpPr>
            <p:nvPr/>
          </p:nvSpPr>
          <p:spPr bwMode="auto">
            <a:xfrm>
              <a:off x="5545156" y="1298289"/>
              <a:ext cx="57555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4572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5400" b="1">
                  <a:solidFill>
                    <a:srgbClr val="8234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5400" b="1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48"/>
          <p:cNvSpPr txBox="1">
            <a:spLocks noChangeArrowheads="1"/>
          </p:cNvSpPr>
          <p:nvPr/>
        </p:nvSpPr>
        <p:spPr bwMode="auto">
          <a:xfrm>
            <a:off x="6388100" y="4159250"/>
            <a:ext cx="292893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8234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臻和感谢有您！</a:t>
            </a:r>
          </a:p>
        </p:txBody>
      </p:sp>
      <p:sp>
        <p:nvSpPr>
          <p:cNvPr id="27" name="bk object 18"/>
          <p:cNvSpPr>
            <a:spLocks noChangeArrowheads="1"/>
          </p:cNvSpPr>
          <p:nvPr/>
        </p:nvSpPr>
        <p:spPr bwMode="auto">
          <a:xfrm>
            <a:off x="9317038" y="1844675"/>
            <a:ext cx="1446212" cy="135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777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207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65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臻和ppt拆分-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5698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726臻和vi信息规范-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192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48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E9888-BF53-5D47-A8F5-BF29C25B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3CC774-8869-7C49-90B2-48778B075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041F5A-2BE6-5D46-A845-4F4AE4B7A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DB624E-DBA4-B849-A7CE-CCD5044B8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68EFBF-4E3C-4A42-81AF-049D3D66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3D1F0C-6661-B145-90EB-6C6A917F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515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8D620-68D6-F249-9694-B356CCB8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9AAEAD-68BA-1B4C-849E-E0E0BD87C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3F7D2E-EF37-0F4A-BE5A-F9D97DFE2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8DFF4B-4178-964B-BEDE-65CDDDFBB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8E1044-9464-EF41-922C-4735DDAEC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A3602E-C379-C04A-A340-8731F6B0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88D1E2-29C5-D34B-A7D7-C2311077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67FCFD-5FA1-2E43-A37B-1287BC5C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075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8AA85-0D45-FE47-9721-A8650060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12DE6A-3FA2-884A-B521-6A243EFD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526CDB-A94A-3247-A4F5-22AE3FC5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266EB3-5217-B149-9EF7-0008227A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27ADF2-455A-AC4F-8F88-35408BF4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55013B-E3D3-B64E-B96C-3442CBED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A5F751-6CB7-354B-B6C1-0830D053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 descr="臻和ppt拆分-24.jpg">
            <a:extLst>
              <a:ext uri="{FF2B5EF4-FFF2-40B4-BE49-F238E27FC236}">
                <a16:creationId xmlns:a16="http://schemas.microsoft.com/office/drawing/2014/main" id="{4D7E69EB-3657-AA46-A7E8-8B8358575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2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CBB28-6835-3143-8AE6-9DDEDA18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9EE73-0505-BD41-8B2A-CF17519B4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B4B906-995C-9B4E-811B-ADE8A6692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F6D06-4729-CE4D-BF1D-CCAAD5B0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D1B626-3DC3-1044-B642-5DC93311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DE4FC5-8CAD-CA4C-B7C5-6A5B13EF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19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70CA6-ABF7-904D-95AF-B7CD988B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0C8B6B-D6FD-4B4C-853F-718D9B84D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DCE632-5DCC-4C4D-B969-F402FFC2A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79DA7A-C9D6-0049-9D39-3D142700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AEF4BD-49AB-2B41-B662-E0C7506C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AE281C-9717-904D-9636-F5AE1D71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979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AD53B3-F63D-EF43-BA94-5DF0636C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B77335-9C30-7749-8FCE-9F118939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8D7B2D-0835-D84A-80F2-4FCB28236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B0577-9CA6-5F4E-BF96-5CC8EDDF0EFD}" type="datetimeFigureOut">
              <a:rPr kumimoji="1" lang="zh-CN" altLang="en-US" smtClean="0"/>
              <a:t>2020/12/18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4C6B93-3152-C542-A360-4EB12C04C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8582D4-8556-A148-8B57-0074534CE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B3AD3-9B3C-804E-B81C-837CDA1BD35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7A50C7-FD04-1643-B7CF-B7FCD41E5206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-10163" y="0"/>
            <a:ext cx="12192004" cy="11006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62FDAB-A11D-9B4A-9197-91EDD6C81032}"/>
              </a:ext>
            </a:extLst>
          </p:cNvPr>
          <p:cNvSpPr txBox="1"/>
          <p:nvPr userDrawn="1"/>
        </p:nvSpPr>
        <p:spPr>
          <a:xfrm>
            <a:off x="9731140" y="86627"/>
            <a:ext cx="16706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2347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臻和科技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823477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15A7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www.genecast.com.cn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15A7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41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4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5" r:id="rId20"/>
    <p:sldLayoutId id="2147483716" r:id="rId21"/>
    <p:sldLayoutId id="2147483718" r:id="rId22"/>
    <p:sldLayoutId id="2147483690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1" r:id="rId32"/>
    <p:sldLayoutId id="2147483702" r:id="rId33"/>
    <p:sldLayoutId id="2147483703" r:id="rId34"/>
    <p:sldLayoutId id="214748370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ctrTitle" idx="4294967295"/>
          </p:nvPr>
        </p:nvSpPr>
        <p:spPr bwMode="auto">
          <a:xfrm>
            <a:off x="1964266" y="2182291"/>
            <a:ext cx="8291617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algn="ctr"/>
            <a:r>
              <a:rPr kumimoji="1" lang="en-US" altLang="zh-CN" dirty="0" err="1">
                <a:latin typeface="Heiti SC Medium" pitchFamily="2" charset="-128"/>
                <a:ea typeface="Heiti SC Medium" pitchFamily="2" charset="-128"/>
                <a:cs typeface="Microsoft YaHei" charset="-122"/>
              </a:rPr>
              <a:t>FACTORscore</a:t>
            </a:r>
            <a:r>
              <a:rPr kumimoji="1" lang="zh-CN" altLang="en-US" dirty="0">
                <a:latin typeface="Heiti SC Medium" pitchFamily="2" charset="-128"/>
                <a:ea typeface="Heiti SC Medium" pitchFamily="2" charset="-128"/>
                <a:cs typeface="Microsoft YaHei" charset="-122"/>
              </a:rPr>
              <a:t>使用说明</a:t>
            </a:r>
            <a:endParaRPr lang="zh-CN" altLang="en-US" sz="3600" dirty="0">
              <a:latin typeface="Heiti SC Medium" pitchFamily="2" charset="-128"/>
              <a:ea typeface="Heiti SC Medium" pitchFamily="2" charset="-128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FFD158-65C0-D344-8AC4-BE898D24DE15}"/>
              </a:ext>
            </a:extLst>
          </p:cNvPr>
          <p:cNvSpPr txBox="1"/>
          <p:nvPr/>
        </p:nvSpPr>
        <p:spPr>
          <a:xfrm>
            <a:off x="459674" y="340272"/>
            <a:ext cx="1826141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结果说明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39EEE3D-7864-E843-8E9E-E188E3B9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30367"/>
              </p:ext>
            </p:extLst>
          </p:nvPr>
        </p:nvGraphicFramePr>
        <p:xfrm>
          <a:off x="2406315" y="101141"/>
          <a:ext cx="8406064" cy="67568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2512">
                  <a:extLst>
                    <a:ext uri="{9D8B030D-6E8A-4147-A177-3AD203B41FA5}">
                      <a16:colId xmlns:a16="http://schemas.microsoft.com/office/drawing/2014/main" val="3799555331"/>
                    </a:ext>
                  </a:extLst>
                </a:gridCol>
                <a:gridCol w="4673552">
                  <a:extLst>
                    <a:ext uri="{9D8B030D-6E8A-4147-A177-3AD203B41FA5}">
                      <a16:colId xmlns:a16="http://schemas.microsoft.com/office/drawing/2014/main" val="4202812089"/>
                    </a:ext>
                  </a:extLst>
                </a:gridCol>
              </a:tblGrid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700" u="none" strike="noStrike">
                          <a:effectLst/>
                        </a:rPr>
                        <a:t>./</a:t>
                      </a:r>
                      <a:endParaRPr lang="en-US" altLang="zh-CN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1308821758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├── euclidean_pam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样本</a:t>
                      </a:r>
                      <a:r>
                        <a:rPr lang="en-US" altLang="zh-CN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sample)</a:t>
                      </a:r>
                      <a:r>
                        <a:rPr lang="zh-CN" altLang="en-US" sz="700" u="none" strike="noStrike">
                          <a:effectLst/>
                        </a:rPr>
                        <a:t>做一致性聚类的结果文件夹</a:t>
                      </a:r>
                      <a:r>
                        <a:rPr lang="en-US" altLang="zh-CN" sz="700" u="none" strike="noStrike">
                          <a:effectLst/>
                        </a:rPr>
                        <a:t>(</a:t>
                      </a:r>
                      <a:r>
                        <a:rPr lang="zh-CN" altLang="en-US" sz="700" u="none" strike="noStrike">
                          <a:effectLst/>
                        </a:rPr>
                        <a:t>算法选用</a:t>
                      </a:r>
                      <a:r>
                        <a:rPr lang="en-US" sz="700" u="none" strike="noStrike">
                          <a:effectLst/>
                        </a:rPr>
                        <a:t>euclidean_pam)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353024789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consensus.pdf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2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K=2-6</a:t>
                      </a:r>
                      <a:r>
                        <a:rPr lang="zh-CN" altLang="en-US" sz="700" u="none" strike="noStrike">
                          <a:effectLst/>
                        </a:rPr>
                        <a:t>取值的</a:t>
                      </a:r>
                      <a:r>
                        <a:rPr lang="en-US" sz="700" u="none" strike="noStrike">
                          <a:effectLst/>
                        </a:rPr>
                        <a:t>consesuscluster</a:t>
                      </a:r>
                      <a:r>
                        <a:rPr lang="zh-CN" altLang="en-US" sz="700" u="none" strike="noStrike">
                          <a:effectLst/>
                        </a:rPr>
                        <a:t>聚类结果，*</a:t>
                      </a:r>
                      <a:r>
                        <a:rPr lang="en-US" altLang="zh-CN" sz="700" u="none" strike="noStrike">
                          <a:effectLst/>
                        </a:rPr>
                        <a:t>.</a:t>
                      </a:r>
                      <a:r>
                        <a:rPr lang="en-US" sz="700" u="none" strike="noStrike">
                          <a:effectLst/>
                        </a:rPr>
                        <a:t>consensusClass.csv</a:t>
                      </a:r>
                      <a:r>
                        <a:rPr lang="zh-CN" altLang="en-US" sz="700" u="none" strike="noStrike">
                          <a:effectLst/>
                        </a:rPr>
                        <a:t>是分组的结果</a:t>
                      </a:r>
                      <a:r>
                        <a:rPr lang="en-US" altLang="zh-CN" sz="700" u="none" strike="noStrike">
                          <a:effectLst/>
                        </a:rPr>
                        <a:t>(</a:t>
                      </a:r>
                      <a:r>
                        <a:rPr lang="zh-CN" altLang="en-US" sz="700" u="none" strike="noStrike">
                          <a:effectLst/>
                        </a:rPr>
                        <a:t>以“</a:t>
                      </a:r>
                      <a:r>
                        <a:rPr lang="en-US" altLang="zh-CN" sz="700" u="none" strike="noStrike">
                          <a:effectLst/>
                        </a:rPr>
                        <a:t>,"</a:t>
                      </a:r>
                      <a:r>
                        <a:rPr lang="zh-CN" altLang="en-US" sz="700" u="none" strike="noStrike">
                          <a:effectLst/>
                        </a:rPr>
                        <a:t>分割），</a:t>
                      </a:r>
                      <a:br>
                        <a:rPr lang="zh-CN" altLang="en-US" sz="700" u="none" strike="noStrike">
                          <a:effectLst/>
                        </a:rPr>
                      </a:br>
                      <a:r>
                        <a:rPr lang="zh-CN" altLang="en-US" sz="700" u="none" strike="noStrike">
                          <a:effectLst/>
                        </a:rPr>
                        <a:t>*</a:t>
                      </a:r>
                      <a:r>
                        <a:rPr lang="en-US" altLang="zh-CN" sz="700" u="none" strike="noStrike">
                          <a:effectLst/>
                        </a:rPr>
                        <a:t>.</a:t>
                      </a:r>
                      <a:r>
                        <a:rPr lang="en-US" sz="700" u="none" strike="noStrike">
                          <a:effectLst/>
                        </a:rPr>
                        <a:t>consensusMatrix.csv</a:t>
                      </a:r>
                      <a:r>
                        <a:rPr lang="zh-CN" altLang="en-US" sz="700" u="none" strike="noStrike">
                          <a:effectLst/>
                        </a:rPr>
                        <a:t>是矩阵信息，</a:t>
                      </a:r>
                      <a:br>
                        <a:rPr lang="zh-CN" altLang="en-US" sz="700" u="none" strike="noStrike">
                          <a:effectLst/>
                        </a:rPr>
                      </a:br>
                      <a:r>
                        <a:rPr lang="zh-CN" altLang="en-US" sz="700" u="none" strike="noStrike">
                          <a:effectLst/>
                        </a:rPr>
                        <a:t>*</a:t>
                      </a:r>
                      <a:r>
                        <a:rPr lang="en-US" altLang="zh-CN" sz="700" u="none" strike="noStrike">
                          <a:effectLst/>
                        </a:rPr>
                        <a:t>.</a:t>
                      </a:r>
                      <a:r>
                        <a:rPr lang="en-US" sz="700" u="none" strike="noStrike">
                          <a:effectLst/>
                        </a:rPr>
                        <a:t>group</a:t>
                      </a:r>
                      <a:r>
                        <a:rPr lang="zh-CN" altLang="en-US" sz="700" u="none" strike="noStrike">
                          <a:effectLst/>
                        </a:rPr>
                        <a:t>是将</a:t>
                      </a:r>
                      <a:r>
                        <a:rPr lang="en-US" sz="700" u="none" strike="noStrike">
                          <a:effectLst/>
                        </a:rPr>
                        <a:t>consensusClass.csv</a:t>
                      </a:r>
                      <a:r>
                        <a:rPr lang="zh-CN" altLang="en-US" sz="700" u="none" strike="noStrike">
                          <a:effectLst/>
                        </a:rPr>
                        <a:t>提取出来以</a:t>
                      </a:r>
                      <a:r>
                        <a:rPr lang="en-US" altLang="zh-CN" sz="700" u="none" strike="noStrike">
                          <a:effectLst/>
                        </a:rPr>
                        <a:t>\</a:t>
                      </a:r>
                      <a:r>
                        <a:rPr lang="en-US" sz="700" u="none" strike="noStrike">
                          <a:effectLst/>
                        </a:rPr>
                        <a:t>t</a:t>
                      </a:r>
                      <a:r>
                        <a:rPr lang="zh-CN" altLang="en-US" sz="700" u="none" strike="noStrike">
                          <a:effectLst/>
                        </a:rPr>
                        <a:t>分割，</a:t>
                      </a:r>
                      <a:br>
                        <a:rPr lang="zh-CN" altLang="en-US" sz="700" u="none" strike="noStrike">
                          <a:effectLst/>
                        </a:rPr>
                      </a:br>
                      <a:r>
                        <a:rPr lang="zh-CN" altLang="en-US" sz="700" u="none" strike="noStrike">
                          <a:effectLst/>
                        </a:rPr>
                        <a:t>*</a:t>
                      </a:r>
                      <a:r>
                        <a:rPr lang="en-US" altLang="zh-CN" sz="700" u="none" strike="noStrike">
                          <a:effectLst/>
                        </a:rPr>
                        <a:t>.</a:t>
                      </a:r>
                      <a:r>
                        <a:rPr lang="en-US" sz="700" u="none" strike="noStrike">
                          <a:effectLst/>
                        </a:rPr>
                        <a:t>heatmap.pdf</a:t>
                      </a:r>
                      <a:r>
                        <a:rPr lang="zh-CN" altLang="en-US" sz="700" u="none" strike="noStrike">
                          <a:effectLst/>
                        </a:rPr>
                        <a:t>是分组的</a:t>
                      </a:r>
                      <a:r>
                        <a:rPr lang="en-US" sz="700" u="none" strike="noStrike">
                          <a:effectLst/>
                        </a:rPr>
                        <a:t>heatmap</a:t>
                      </a:r>
                      <a:r>
                        <a:rPr lang="zh-CN" altLang="en-US" sz="700" u="none" strike="noStrike">
                          <a:effectLst/>
                        </a:rPr>
                        <a:t>热图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61392769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euclidean_pam.k=2.consensusClass.csv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269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euclidean_pam.k=2.consensusMatrix.csv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8378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euclidean_pam.k=3.consensusClass.csv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5238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euclidean_pam.k=3.consensusMatrix.csv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2283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euclidean_pam.k=4.consensusClass.csv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55577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euclidean_pam.k=4.consensusMatrix.csv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49955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euclidean_pam.k=5.consensusClass.csv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23785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euclidean_pam.k=5.consensusMatrix.csv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58204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euclidean_pam.k=6.consensusClass.csv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34214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euclidean_pam.k=6.consensusMatrix.csv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4319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euclidean_pam.log.csv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43993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test.k=2.group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6880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test.k=2.heatmap.pdf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65826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test.k=3.group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544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test.k=3.heatmap.pdf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4861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│   ├── </a:t>
                      </a:r>
                      <a:r>
                        <a:rPr lang="en-US" sz="700" u="none" strike="noStrike" dirty="0" err="1">
                          <a:effectLst/>
                        </a:rPr>
                        <a:t>test.k</a:t>
                      </a:r>
                      <a:r>
                        <a:rPr lang="en-US" sz="700" u="none" strike="noStrike" dirty="0">
                          <a:effectLst/>
                        </a:rPr>
                        <a:t>=4.group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6976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test.k=4.heatmap.pdf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67975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test.k=5.group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30254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test.k=5.heatmap.pdf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2819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test.k=6.group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38766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└── test.k=6.heatmap.pdf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5946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├── test_data_nrom.txt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输入的文件标准化之后的结果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1003934399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├── k=*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sample</a:t>
                      </a:r>
                      <a:r>
                        <a:rPr lang="zh-CN" altLang="en-US" sz="700" u="none" strike="noStrike">
                          <a:effectLst/>
                        </a:rPr>
                        <a:t>分组为</a:t>
                      </a:r>
                      <a:r>
                        <a:rPr lang="en-US" altLang="zh-CN" sz="700" u="none" strike="noStrike">
                          <a:effectLst/>
                        </a:rPr>
                        <a:t>2-6</a:t>
                      </a:r>
                      <a:r>
                        <a:rPr lang="zh-CN" altLang="en-US" sz="700" u="none" strike="noStrike">
                          <a:effectLst/>
                        </a:rPr>
                        <a:t>时，对基因进行一致性聚类分析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3079459199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├── euclidean_pam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13"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同样本的一致性聚类分析结果，基因聚类分为</a:t>
                      </a:r>
                      <a:r>
                        <a:rPr lang="en-US" altLang="zh-CN" sz="700" u="none" strike="noStrike">
                          <a:effectLst/>
                        </a:rPr>
                        <a:t>2-6</a:t>
                      </a:r>
                      <a:r>
                        <a:rPr lang="zh-CN" altLang="en-US" sz="700" u="none" strike="noStrike">
                          <a:effectLst/>
                        </a:rPr>
                        <a:t>组时的结果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187839199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consensus.pdf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8382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euclidean_pam.k=2.consensusClass.csv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757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euclidean_pam.k=2.consensusMatrix.csv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57937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euclidean_pam.k=3.consensusClass.csv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3157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euclidean_pam.k=3.consensusMatrix.csv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2585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euclidean_pam.k=4.consensusClass.csv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801025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euclidean_pam.k=4.consensusMatrix.csv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01583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euclidean_pam.k=5.consensusClass.csv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3712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euclidean_pam.k=5.consensusMatrix.csv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919979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euclidean_pam.k=6.consensusClass.csv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58707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euclidean_pam.k=6.consensusMatrix.csv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9608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euclidean_pam.log.csv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3282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gene_k=*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例：</a:t>
                      </a:r>
                      <a:r>
                        <a:rPr lang="en-US" sz="700" u="none" strike="noStrike">
                          <a:effectLst/>
                        </a:rPr>
                        <a:t>sample</a:t>
                      </a:r>
                      <a:r>
                        <a:rPr lang="zh-CN" altLang="en-US" sz="700" u="none" strike="noStrike">
                          <a:effectLst/>
                        </a:rPr>
                        <a:t>分组为</a:t>
                      </a:r>
                      <a:r>
                        <a:rPr lang="en-US" altLang="zh-CN" sz="700" u="none" strike="noStrike">
                          <a:effectLst/>
                        </a:rPr>
                        <a:t>2</a:t>
                      </a:r>
                      <a:r>
                        <a:rPr lang="zh-CN" altLang="en-US" sz="700" u="none" strike="noStrike">
                          <a:effectLst/>
                        </a:rPr>
                        <a:t>，基因分组为</a:t>
                      </a:r>
                      <a:r>
                        <a:rPr lang="en-US" altLang="zh-CN" sz="700" u="none" strike="noStrike">
                          <a:effectLst/>
                        </a:rPr>
                        <a:t>2</a:t>
                      </a:r>
                      <a:r>
                        <a:rPr lang="zh-CN" altLang="en-US" sz="700" u="none" strike="noStrike">
                          <a:effectLst/>
                        </a:rPr>
                        <a:t>的情况下进行</a:t>
                      </a:r>
                      <a:r>
                        <a:rPr lang="en-US" sz="700" u="none" strike="noStrike">
                          <a:effectLst/>
                        </a:rPr>
                        <a:t>PCA</a:t>
                      </a:r>
                      <a:r>
                        <a:rPr lang="zh-CN" altLang="en-US" sz="700" u="none" strike="noStrike">
                          <a:effectLst/>
                        </a:rPr>
                        <a:t>分析及</a:t>
                      </a:r>
                      <a:r>
                        <a:rPr lang="en-US" sz="700" u="none" strike="noStrike">
                          <a:effectLst/>
                        </a:rPr>
                        <a:t>FACTOR_Score</a:t>
                      </a:r>
                      <a:r>
                        <a:rPr lang="zh-CN" altLang="en-US" sz="700" u="none" strike="noStrike">
                          <a:effectLst/>
                        </a:rPr>
                        <a:t>的计算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233580906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ConsensusGroup_PC1_forest.pdf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样本的不同分组的</a:t>
                      </a:r>
                      <a:r>
                        <a:rPr lang="en-US" sz="700" u="none" strike="noStrike">
                          <a:effectLst/>
                        </a:rPr>
                        <a:t>PC1</a:t>
                      </a:r>
                      <a:r>
                        <a:rPr lang="zh-CN" altLang="en-US" sz="700" u="none" strike="noStrike">
                          <a:effectLst/>
                        </a:rPr>
                        <a:t>的</a:t>
                      </a:r>
                      <a:r>
                        <a:rPr lang="en-US" sz="700" u="none" strike="noStrike">
                          <a:effectLst/>
                        </a:rPr>
                        <a:t>cox</a:t>
                      </a:r>
                      <a:r>
                        <a:rPr lang="zh-CN" altLang="en-US" sz="700" u="none" strike="noStrike">
                          <a:effectLst/>
                        </a:rPr>
                        <a:t>回归结果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2021458855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ConsensusGroup_PC1_summary.txt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597651"/>
                  </a:ext>
                </a:extLst>
              </a:tr>
              <a:tr h="12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│   │   │   │   ├── ConsensusGroup_PC1_survival.HR.pval.xls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85947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ConsensusGroup_PC1_surv_summary.txt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2670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ConsensusGroup_PC1_svv.pdf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013687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ConsensusGroup_PC1_svv.txt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3985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factor.list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用来做</a:t>
                      </a:r>
                      <a:r>
                        <a:rPr lang="en-US" sz="700" u="none" strike="noStrike">
                          <a:effectLst/>
                        </a:rPr>
                        <a:t>cutpoint</a:t>
                      </a:r>
                      <a:r>
                        <a:rPr lang="zh-CN" altLang="en-US" sz="700" u="none" strike="noStrike">
                          <a:effectLst/>
                        </a:rPr>
                        <a:t>的输入文件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66649226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GeneGroup=1.mat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700" u="none" strike="noStrike">
                          <a:effectLst/>
                        </a:rPr>
                        <a:t>将不同分组的基因结果提取出来，作为</a:t>
                      </a:r>
                      <a:r>
                        <a:rPr lang="en-US" sz="700" u="none" strike="noStrike">
                          <a:effectLst/>
                        </a:rPr>
                        <a:t>PCA</a:t>
                      </a:r>
                      <a:r>
                        <a:rPr lang="zh-CN" altLang="en-US" sz="700" u="none" strike="noStrike">
                          <a:effectLst/>
                        </a:rPr>
                        <a:t>的输入文件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329981504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GeneGroup=2.mat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91694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GeneGroup=2.PC1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PCA</a:t>
                      </a:r>
                      <a:r>
                        <a:rPr lang="zh-CN" altLang="en-US" sz="700" u="none" strike="noStrike">
                          <a:effectLst/>
                        </a:rPr>
                        <a:t>的分析结果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3974614120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GeneGroup=2.Score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FACTOR_Score</a:t>
                      </a:r>
                      <a:r>
                        <a:rPr lang="zh-CN" altLang="en-US" sz="700" u="none" strike="noStrike">
                          <a:effectLst/>
                        </a:rPr>
                        <a:t>的结果，最后一列为</a:t>
                      </a:r>
                      <a:r>
                        <a:rPr lang="en-US" sz="700" u="none" strike="noStrike">
                          <a:effectLst/>
                        </a:rPr>
                        <a:t>Score</a:t>
                      </a:r>
                      <a:r>
                        <a:rPr lang="zh-CN" altLang="en-US" sz="700" u="none" strike="noStrike">
                          <a:effectLst/>
                        </a:rPr>
                        <a:t>值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1431891415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Score_forest.pdf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Score</a:t>
                      </a:r>
                      <a:r>
                        <a:rPr lang="zh-CN" altLang="en-US" sz="700" u="none" strike="noStrike">
                          <a:effectLst/>
                        </a:rPr>
                        <a:t>值的</a:t>
                      </a:r>
                      <a:r>
                        <a:rPr lang="en-US" sz="700" u="none" strike="noStrike">
                          <a:effectLst/>
                        </a:rPr>
                        <a:t>cutpoint</a:t>
                      </a:r>
                      <a:r>
                        <a:rPr lang="zh-CN" altLang="en-US" sz="700" u="none" strike="noStrike">
                          <a:effectLst/>
                        </a:rPr>
                        <a:t>结果，目前方法是</a:t>
                      </a:r>
                      <a:r>
                        <a:rPr lang="en-US" sz="700" u="none" strike="noStrike">
                          <a:effectLst/>
                        </a:rPr>
                        <a:t>maxstat</a:t>
                      </a:r>
                      <a:r>
                        <a:rPr lang="zh-CN" altLang="en-US" sz="700" u="none" strike="noStrike">
                          <a:effectLst/>
                        </a:rPr>
                        <a:t>的结果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2613770102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Score_summary.txt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57081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Score_survival.HR.pval.xls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249668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├── Score_svv.pdf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1540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│   └── Score_svv.txt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84929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│   ├── gene_k=2.group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700" u="none" strike="noStrike">
                          <a:effectLst/>
                        </a:rPr>
                        <a:t>基因一致性聚类得到的分组结果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1743667613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├── wilcox/KW_sig_gene.mat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wilcox/KW</a:t>
                      </a:r>
                      <a:r>
                        <a:rPr lang="zh-CN" altLang="en-US" sz="700" u="none" strike="noStrike">
                          <a:effectLst/>
                        </a:rPr>
                        <a:t>检验得到差异基因，并提取对应的信息</a:t>
                      </a:r>
                      <a:endParaRPr lang="zh-CN" alt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ctr"/>
                </a:tc>
                <a:extLst>
                  <a:ext uri="{0D108BD9-81ED-4DB2-BD59-A6C34878D82A}">
                    <a16:rowId xmlns:a16="http://schemas.microsoft.com/office/drawing/2014/main" val="2167210315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├── wilcox/KW_sig_gene.txt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16148"/>
                  </a:ext>
                </a:extLst>
              </a:tr>
              <a:tr h="11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│   │   └── Normalized.data.xls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z-score</a:t>
                      </a:r>
                      <a:r>
                        <a:rPr lang="zh-CN" altLang="en-US" sz="700" u="none" strike="noStrike" dirty="0">
                          <a:effectLst/>
                        </a:rPr>
                        <a:t>之后的数据</a:t>
                      </a:r>
                      <a:endParaRPr lang="zh-CN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3626" marR="3626" marT="3626" marB="0" anchor="b"/>
                </a:tc>
                <a:extLst>
                  <a:ext uri="{0D108BD9-81ED-4DB2-BD59-A6C34878D82A}">
                    <a16:rowId xmlns:a16="http://schemas.microsoft.com/office/drawing/2014/main" val="1695265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11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9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5ED69E-B447-4A4C-A8EE-EC9A79827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79" y="2581835"/>
            <a:ext cx="8035041" cy="3367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1E2B8D-AF76-B840-81DE-FF3825968C54}"/>
              </a:ext>
            </a:extLst>
          </p:cNvPr>
          <p:cNvSpPr txBox="1"/>
          <p:nvPr/>
        </p:nvSpPr>
        <p:spPr>
          <a:xfrm>
            <a:off x="584502" y="520158"/>
            <a:ext cx="4377096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FACTORscore</a:t>
            </a:r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参考文献</a:t>
            </a:r>
          </a:p>
        </p:txBody>
      </p:sp>
    </p:spTree>
    <p:extLst>
      <p:ext uri="{BB962C8B-B14F-4D97-AF65-F5344CB8AC3E}">
        <p14:creationId xmlns:p14="http://schemas.microsoft.com/office/powerpoint/2010/main" val="89660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986BE0C-AD08-D14D-B19A-151723BFBBE1}"/>
                  </a:ext>
                </a:extLst>
              </p:cNvPr>
              <p:cNvSpPr/>
              <p:nvPr/>
            </p:nvSpPr>
            <p:spPr>
              <a:xfrm>
                <a:off x="6882540" y="3690531"/>
                <a:ext cx="5207507" cy="56348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ACTOR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score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PC</m:t>
                        </m:r>
                        <m:sSub>
                          <m:sSub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zh-CN" altLang="zh-CN" sz="2800">
                        <a:latin typeface="Cambria Math" panose="02040503050406030204" pitchFamily="18" charset="0"/>
                      </a:rPr>
                      <m:t>–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PC</m:t>
                        </m:r>
                        <m:sSub>
                          <m:sSub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zh-CN" sz="2800" dirty="0">
                    <a:effectLst/>
                  </a:rPr>
                  <a:t>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986BE0C-AD08-D14D-B19A-151723BFB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540" y="3690531"/>
                <a:ext cx="5207507" cy="563488"/>
              </a:xfrm>
              <a:prstGeom prst="rect">
                <a:avLst/>
              </a:prstGeom>
              <a:blipFill>
                <a:blip r:embed="rId2"/>
                <a:stretch>
                  <a:fillRect l="-485" t="-115217" b="-16739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35B4BE4-7579-104C-AB90-5DA78F36EEC0}"/>
              </a:ext>
            </a:extLst>
          </p:cNvPr>
          <p:cNvSpPr txBox="1"/>
          <p:nvPr/>
        </p:nvSpPr>
        <p:spPr>
          <a:xfrm>
            <a:off x="934126" y="668076"/>
            <a:ext cx="3658950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FACTORscore</a:t>
            </a:r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 原 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DA4D88-51A9-B441-A99F-F80FCCFAE16F}"/>
              </a:ext>
            </a:extLst>
          </p:cNvPr>
          <p:cNvSpPr txBox="1"/>
          <p:nvPr/>
        </p:nvSpPr>
        <p:spPr>
          <a:xfrm>
            <a:off x="1701159" y="1579382"/>
            <a:ext cx="1003801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6A397A-9FBE-EE42-A09C-9D3B65AE546D}"/>
              </a:ext>
            </a:extLst>
          </p:cNvPr>
          <p:cNvSpPr txBox="1"/>
          <p:nvPr/>
        </p:nvSpPr>
        <p:spPr>
          <a:xfrm>
            <a:off x="3215152" y="1947224"/>
            <a:ext cx="902811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肘形连接符 9">
            <a:extLst>
              <a:ext uri="{FF2B5EF4-FFF2-40B4-BE49-F238E27FC236}">
                <a16:creationId xmlns:a16="http://schemas.microsoft.com/office/drawing/2014/main" id="{C0BC58DD-1345-6641-8E36-A4665663999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04960" y="1810215"/>
            <a:ext cx="510192" cy="367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7ABA5B57-219A-EF48-AB82-516AA827AA0B}"/>
              </a:ext>
            </a:extLst>
          </p:cNvPr>
          <p:cNvCxnSpPr>
            <a:cxnSpLocks/>
            <a:stCxn id="6" idx="3"/>
            <a:endCxn id="45" idx="1"/>
          </p:cNvCxnSpPr>
          <p:nvPr/>
        </p:nvCxnSpPr>
        <p:spPr>
          <a:xfrm>
            <a:off x="4117963" y="2178057"/>
            <a:ext cx="617291" cy="4509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A5EA955-5812-A043-8209-A30B70C2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21" y="2081810"/>
            <a:ext cx="1059025" cy="20934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845B4B6-3DF3-C940-BB2D-C90AF0A60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472" y="2473184"/>
            <a:ext cx="1259235" cy="141533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208FEC7-A398-4744-B2CB-082B540282A0}"/>
              </a:ext>
            </a:extLst>
          </p:cNvPr>
          <p:cNvSpPr txBox="1"/>
          <p:nvPr/>
        </p:nvSpPr>
        <p:spPr>
          <a:xfrm>
            <a:off x="6678254" y="2705804"/>
            <a:ext cx="1003801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肘形连接符 34">
            <a:extLst>
              <a:ext uri="{FF2B5EF4-FFF2-40B4-BE49-F238E27FC236}">
                <a16:creationId xmlns:a16="http://schemas.microsoft.com/office/drawing/2014/main" id="{0DBA27A2-96DB-8C41-80D6-6F9DF48ACBC9}"/>
              </a:ext>
            </a:extLst>
          </p:cNvPr>
          <p:cNvCxnSpPr>
            <a:stCxn id="31" idx="3"/>
            <a:endCxn id="7" idx="1"/>
          </p:cNvCxnSpPr>
          <p:nvPr/>
        </p:nvCxnSpPr>
        <p:spPr>
          <a:xfrm>
            <a:off x="7682055" y="2936637"/>
            <a:ext cx="937535" cy="2442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7A1DB6C5-80F6-C743-B902-64146641E69D}"/>
              </a:ext>
            </a:extLst>
          </p:cNvPr>
          <p:cNvCxnSpPr>
            <a:cxnSpLocks/>
            <a:stCxn id="7" idx="3"/>
            <a:endCxn id="2" idx="0"/>
          </p:cNvCxnSpPr>
          <p:nvPr/>
        </p:nvCxnSpPr>
        <p:spPr>
          <a:xfrm>
            <a:off x="9334850" y="3180854"/>
            <a:ext cx="151444" cy="5096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9812506-4162-1E4E-9CC5-F774794A9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37" y="643024"/>
            <a:ext cx="1023507" cy="201172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7E2CC1E-37D6-A545-8E9F-8FDD0F6DC5A0}"/>
              </a:ext>
            </a:extLst>
          </p:cNvPr>
          <p:cNvSpPr txBox="1"/>
          <p:nvPr/>
        </p:nvSpPr>
        <p:spPr>
          <a:xfrm>
            <a:off x="4735254" y="2213493"/>
            <a:ext cx="1261884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73BBB24F-8D22-A14A-A365-DCBEA19E3281}"/>
              </a:ext>
            </a:extLst>
          </p:cNvPr>
          <p:cNvCxnSpPr>
            <a:stCxn id="45" idx="3"/>
            <a:endCxn id="31" idx="1"/>
          </p:cNvCxnSpPr>
          <p:nvPr/>
        </p:nvCxnSpPr>
        <p:spPr>
          <a:xfrm>
            <a:off x="5997138" y="2628992"/>
            <a:ext cx="681116" cy="307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210392" y="1579382"/>
            <a:ext cx="3917263" cy="1832304"/>
            <a:chOff x="8210392" y="1579382"/>
            <a:chExt cx="3917263" cy="183230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EA2F4C9-A391-E541-B825-E68F583EC602}"/>
                </a:ext>
              </a:extLst>
            </p:cNvPr>
            <p:cNvSpPr txBox="1"/>
            <p:nvPr/>
          </p:nvSpPr>
          <p:spPr>
            <a:xfrm>
              <a:off x="8619590" y="2950021"/>
              <a:ext cx="715260" cy="46166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PC1</a:t>
              </a:r>
              <a:endPara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D7F0A1F-5E53-0D4E-810A-B4248988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0392" y="1579382"/>
              <a:ext cx="3917263" cy="1298480"/>
            </a:xfrm>
            <a:prstGeom prst="rect">
              <a:avLst/>
            </a:prstGeom>
          </p:spPr>
        </p:pic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50A10709-0D85-7D4B-9BFF-7D93A735E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613" y="4275177"/>
            <a:ext cx="2733026" cy="1343877"/>
          </a:xfrm>
          <a:prstGeom prst="rect">
            <a:avLst/>
          </a:prstGeom>
        </p:spPr>
      </p:pic>
      <p:sp>
        <p:nvSpPr>
          <p:cNvPr id="68" name="右大括号 67">
            <a:extLst>
              <a:ext uri="{FF2B5EF4-FFF2-40B4-BE49-F238E27FC236}">
                <a16:creationId xmlns:a16="http://schemas.microsoft.com/office/drawing/2014/main" id="{1B6B84F0-B57F-AA45-8B4C-39E1FA79D3AF}"/>
              </a:ext>
            </a:extLst>
          </p:cNvPr>
          <p:cNvSpPr/>
          <p:nvPr/>
        </p:nvSpPr>
        <p:spPr>
          <a:xfrm rot="16200000">
            <a:off x="5173326" y="2890186"/>
            <a:ext cx="381808" cy="7866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F911018-1D95-7B4D-87C4-9B28CE4D1212}"/>
              </a:ext>
            </a:extLst>
          </p:cNvPr>
          <p:cNvSpPr txBox="1"/>
          <p:nvPr/>
        </p:nvSpPr>
        <p:spPr>
          <a:xfrm>
            <a:off x="4557688" y="3518395"/>
            <a:ext cx="808235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Wilcox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组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1BC5818-CF42-9041-A8B8-7425FD0D7EB8}"/>
              </a:ext>
            </a:extLst>
          </p:cNvPr>
          <p:cNvSpPr txBox="1"/>
          <p:nvPr/>
        </p:nvSpPr>
        <p:spPr>
          <a:xfrm>
            <a:off x="5507849" y="3503082"/>
            <a:ext cx="720069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KW</a:t>
            </a:r>
          </a:p>
          <a:p>
            <a:r>
              <a:rPr kumimoji="1" lang="en-US" altLang="zh-CN" dirty="0"/>
              <a:t>3-6</a:t>
            </a:r>
            <a:r>
              <a:rPr kumimoji="1" lang="zh-CN" altLang="en-US" dirty="0"/>
              <a:t>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DA4D88-51A9-B441-A99F-F80FCCFAE16F}"/>
              </a:ext>
            </a:extLst>
          </p:cNvPr>
          <p:cNvSpPr txBox="1"/>
          <p:nvPr/>
        </p:nvSpPr>
        <p:spPr>
          <a:xfrm>
            <a:off x="799320" y="1527960"/>
            <a:ext cx="456249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DA4D88-51A9-B441-A99F-F80FCCFAE16F}"/>
              </a:ext>
            </a:extLst>
          </p:cNvPr>
          <p:cNvSpPr txBox="1"/>
          <p:nvPr/>
        </p:nvSpPr>
        <p:spPr>
          <a:xfrm>
            <a:off x="7842613" y="5817860"/>
            <a:ext cx="456249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B41764-40BB-3C46-884F-ADED2BE285F3}"/>
              </a:ext>
            </a:extLst>
          </p:cNvPr>
          <p:cNvSpPr txBox="1"/>
          <p:nvPr/>
        </p:nvSpPr>
        <p:spPr>
          <a:xfrm>
            <a:off x="8298862" y="5725526"/>
            <a:ext cx="1835759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GeneGroup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*</a:t>
            </a:r>
            <a:r>
              <a:rPr kumimoji="1" lang="en-US" altLang="zh-CN" sz="1200" dirty="0"/>
              <a:t>.PC1</a:t>
            </a:r>
          </a:p>
          <a:p>
            <a:r>
              <a:rPr kumimoji="1" lang="en-US" altLang="zh-CN" sz="1200" dirty="0" err="1"/>
              <a:t>GeneGroup</a:t>
            </a:r>
            <a:r>
              <a:rPr kumimoji="1" lang="en-US" altLang="zh-CN" sz="1200" dirty="0"/>
              <a:t>=</a:t>
            </a:r>
            <a:r>
              <a:rPr kumimoji="1" lang="zh-CN" altLang="en-US" sz="1200" dirty="0"/>
              <a:t>*</a:t>
            </a:r>
            <a:r>
              <a:rPr kumimoji="1" lang="en-US" altLang="zh-CN" sz="1200" dirty="0"/>
              <a:t>.Score</a:t>
            </a:r>
          </a:p>
          <a:p>
            <a:r>
              <a:rPr kumimoji="1" lang="en-US" altLang="zh-CN" sz="1200" dirty="0" err="1"/>
              <a:t>Score_forest.pdf</a:t>
            </a:r>
            <a:endParaRPr kumimoji="1" lang="en-US" altLang="zh-CN" sz="1200" dirty="0"/>
          </a:p>
          <a:p>
            <a:r>
              <a:rPr kumimoji="1" lang="en-US" altLang="zh-CN" sz="1200" dirty="0" err="1"/>
              <a:t>Score_svv.pdf</a:t>
            </a:r>
            <a:endParaRPr kumimoji="1" lang="en-US" altLang="zh-CN" sz="1200" dirty="0"/>
          </a:p>
          <a:p>
            <a:r>
              <a:rPr kumimoji="1" lang="en-US" altLang="zh-CN" sz="1200" dirty="0" err="1"/>
              <a:t>Score_survival.HR.pval.xls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597431-B9DE-F34E-8AC1-3374F6932120}"/>
              </a:ext>
            </a:extLst>
          </p:cNvPr>
          <p:cNvSpPr txBox="1"/>
          <p:nvPr/>
        </p:nvSpPr>
        <p:spPr>
          <a:xfrm>
            <a:off x="109020" y="2370030"/>
            <a:ext cx="1560042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1200" dirty="0" err="1"/>
              <a:t>CNV.txt</a:t>
            </a:r>
            <a:r>
              <a:rPr kumimoji="1" lang="en-US" altLang="zh-CN" sz="1200" dirty="0"/>
              <a:t>/</a:t>
            </a:r>
            <a:r>
              <a:rPr kumimoji="1" lang="en-US" altLang="zh-CN" sz="1200" dirty="0" err="1"/>
              <a:t>RNA.txt</a:t>
            </a:r>
            <a:endParaRPr kumimoji="1" lang="en-US" altLang="zh-CN" sz="1200" dirty="0"/>
          </a:p>
          <a:p>
            <a:r>
              <a:rPr kumimoji="1" lang="en-US" altLang="zh-CN" sz="1200" dirty="0" err="1"/>
              <a:t>Time.txt</a:t>
            </a:r>
            <a:endParaRPr kumimoji="1" lang="en-US" altLang="zh-CN" sz="1200" dirty="0"/>
          </a:p>
          <a:p>
            <a:r>
              <a:rPr kumimoji="1" lang="en-US" altLang="zh-CN" sz="1200" dirty="0" err="1"/>
              <a:t>Outdir</a:t>
            </a:r>
            <a:endParaRPr kumimoji="1" lang="en-US" altLang="zh-CN" sz="1200" dirty="0"/>
          </a:p>
          <a:p>
            <a:r>
              <a:rPr kumimoji="1" lang="en-US" altLang="zh-CN" sz="1200" dirty="0"/>
              <a:t>Prefix(</a:t>
            </a:r>
            <a:r>
              <a:rPr kumimoji="1" lang="zh-CN" altLang="en-US" sz="1200" dirty="0"/>
              <a:t>输出结果前缀</a:t>
            </a:r>
            <a:r>
              <a:rPr kumimoji="1" lang="en-US" altLang="zh-CN" sz="1200" dirty="0"/>
              <a:t>)</a:t>
            </a:r>
          </a:p>
          <a:p>
            <a:r>
              <a:rPr kumimoji="1" lang="en-US" altLang="zh-CN" sz="1200" dirty="0"/>
              <a:t>[-f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TR/T]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458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191739-F1C8-0A41-8015-157C063009FC}"/>
              </a:ext>
            </a:extLst>
          </p:cNvPr>
          <p:cNvSpPr txBox="1"/>
          <p:nvPr/>
        </p:nvSpPr>
        <p:spPr>
          <a:xfrm>
            <a:off x="459674" y="340272"/>
            <a:ext cx="2646878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输入文件格式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BF1111-4D40-5343-AB9F-ECC4DCBC4087}"/>
              </a:ext>
            </a:extLst>
          </p:cNvPr>
          <p:cNvSpPr txBox="1"/>
          <p:nvPr/>
        </p:nvSpPr>
        <p:spPr>
          <a:xfrm>
            <a:off x="459674" y="1283023"/>
            <a:ext cx="1144865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CNV</a:t>
            </a:r>
            <a:r>
              <a:rPr kumimoji="1" lang="zh-CN" altLang="en-US" sz="2000" dirty="0"/>
              <a:t>数据</a:t>
            </a:r>
            <a:endParaRPr kumimoji="1" lang="en-US" altLang="zh-CN" sz="20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E9829EC-D1A3-3942-B808-8705A8E25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737548"/>
              </p:ext>
            </p:extLst>
          </p:nvPr>
        </p:nvGraphicFramePr>
        <p:xfrm>
          <a:off x="838197" y="2041109"/>
          <a:ext cx="10515606" cy="3395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432">
                  <a:extLst>
                    <a:ext uri="{9D8B030D-6E8A-4147-A177-3AD203B41FA5}">
                      <a16:colId xmlns:a16="http://schemas.microsoft.com/office/drawing/2014/main" val="3513517193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3281242964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4173592560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3931715715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1255716782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214531621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620873835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1725722430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3075016583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1278472378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2996301383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3957641309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4282351540"/>
                    </a:ext>
                  </a:extLst>
                </a:gridCol>
                <a:gridCol w="711398">
                  <a:extLst>
                    <a:ext uri="{9D8B030D-6E8A-4147-A177-3AD203B41FA5}">
                      <a16:colId xmlns:a16="http://schemas.microsoft.com/office/drawing/2014/main" val="3852732143"/>
                    </a:ext>
                  </a:extLst>
                </a:gridCol>
              </a:tblGrid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sample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ACAP3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ACTRT2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AGRN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ANKRD65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ATAD3A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ATAD3B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ATAD3C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AURKAIP1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B3GALT6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C1orf159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C1orf233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C1orf86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CALML6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465509829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TCGA-2J-AAB1-01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155133143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TCGA-2J-AAB4-01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0.051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0.051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598209464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TCGA-2J-AAB6-01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0.469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3222690997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TCGA-2J-AAB8-01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-0.079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1809416093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TCGA-2J-AAB9-01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3785231481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TCGA-2J-AABA-01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-0.351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1927675892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TCGA-2J-AABE-01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3790808760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TCGA-2J-AABF-01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0.16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2668200390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TCGA-2J-AABH-01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-0.484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3608224256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TCGA-2J-AABI-01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-0.659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578362569"/>
                  </a:ext>
                </a:extLst>
              </a:tr>
              <a:tr h="2829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TCGA-2J-AABK-01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-0.097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 dirty="0">
                          <a:effectLst/>
                        </a:rPr>
                        <a:t>-0.097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207" marR="8207" marT="8207" marB="0" anchor="ctr"/>
                </a:tc>
                <a:extLst>
                  <a:ext uri="{0D108BD9-81ED-4DB2-BD59-A6C34878D82A}">
                    <a16:rowId xmlns:a16="http://schemas.microsoft.com/office/drawing/2014/main" val="404649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3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191739-F1C8-0A41-8015-157C063009FC}"/>
              </a:ext>
            </a:extLst>
          </p:cNvPr>
          <p:cNvSpPr txBox="1"/>
          <p:nvPr/>
        </p:nvSpPr>
        <p:spPr>
          <a:xfrm>
            <a:off x="459674" y="340272"/>
            <a:ext cx="2646878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输入文件格式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BF1111-4D40-5343-AB9F-ECC4DCBC4087}"/>
              </a:ext>
            </a:extLst>
          </p:cNvPr>
          <p:cNvSpPr txBox="1"/>
          <p:nvPr/>
        </p:nvSpPr>
        <p:spPr>
          <a:xfrm>
            <a:off x="459674" y="1283023"/>
            <a:ext cx="1151277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RNA</a:t>
            </a:r>
            <a:r>
              <a:rPr kumimoji="1" lang="zh-CN" altLang="en-US" sz="2000" dirty="0"/>
              <a:t>数据</a:t>
            </a:r>
            <a:endParaRPr kumimoji="1"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CC60E2-007F-B548-9921-CC98D344FFA3}"/>
              </a:ext>
            </a:extLst>
          </p:cNvPr>
          <p:cNvSpPr txBox="1"/>
          <p:nvPr/>
        </p:nvSpPr>
        <p:spPr>
          <a:xfrm>
            <a:off x="1860057" y="130812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以基因为单位进行定量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275B9F-EF76-B04A-8E50-387C9CA23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87782"/>
              </p:ext>
            </p:extLst>
          </p:nvPr>
        </p:nvGraphicFramePr>
        <p:xfrm>
          <a:off x="1837554" y="2060531"/>
          <a:ext cx="8290430" cy="3891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9043">
                  <a:extLst>
                    <a:ext uri="{9D8B030D-6E8A-4147-A177-3AD203B41FA5}">
                      <a16:colId xmlns:a16="http://schemas.microsoft.com/office/drawing/2014/main" val="1556086169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350879289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1662256218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2183343588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4202495082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2554835688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4023479807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4281699748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3410710129"/>
                    </a:ext>
                  </a:extLst>
                </a:gridCol>
                <a:gridCol w="829043">
                  <a:extLst>
                    <a:ext uri="{9D8B030D-6E8A-4147-A177-3AD203B41FA5}">
                      <a16:colId xmlns:a16="http://schemas.microsoft.com/office/drawing/2014/main" val="1894020195"/>
                    </a:ext>
                  </a:extLst>
                </a:gridCol>
              </a:tblGrid>
              <a:tr h="2626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A2M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ABCC4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ABCC4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ACO1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ACVR1B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ACVR1B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2560223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28.1252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0.717167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5.28921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0.219548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5.75708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1249.75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3.60E-05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0.577107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392836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S00035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39.6673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0.327899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18.2844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15.9213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1678.37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0.000516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0.434868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6455505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S00050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45.7157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0.083023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0.847841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13.8866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0.586074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16.0569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1746.24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0.000323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0.191109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9677081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86.3615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0.067135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2.32504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11.4792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0.144963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12.9836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1624.96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0.36678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0.06388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4515613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S00356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125.923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0.042752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1.03902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10.4983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0.17502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16.5432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1631.65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0.000243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0.536639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533129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S00472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52.2997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0.450526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11.5296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0.241006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9.59723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1726.84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1.08372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0.300775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2693675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S00501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102.643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1.00E-06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1.16147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19.9432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0.109974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8.88098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2487.67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3.53747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0.603576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7154931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279.722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0.064473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1.7942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15.6369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0.090447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16.8534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1915.55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0.926907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0.152819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6375314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75.0199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0.016484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1.57716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5.54777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0.972083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12.3907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2126.69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4.67447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0.254969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5001541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65.6762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0.160017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2.29181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13.9828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0.045815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10.9354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1566.92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0.000175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0.441033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185567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113.817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0.105693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1.19674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9.22521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0.711353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18.5749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1555.75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1.97405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0.267088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781672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142.812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0.119036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1.17589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16.7691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1.01085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13.0661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1607.1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5.20E-05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0.26518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1315043"/>
                  </a:ext>
                </a:extLst>
              </a:tr>
              <a:tr h="279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48.183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1.17335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9.04858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0.209135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13.9818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1729.2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0.000171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0.435628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129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02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191739-F1C8-0A41-8015-157C063009FC}"/>
              </a:ext>
            </a:extLst>
          </p:cNvPr>
          <p:cNvSpPr txBox="1"/>
          <p:nvPr/>
        </p:nvSpPr>
        <p:spPr>
          <a:xfrm>
            <a:off x="459674" y="340272"/>
            <a:ext cx="2646878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输入文件格式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BF1111-4D40-5343-AB9F-ECC4DCBC4087}"/>
              </a:ext>
            </a:extLst>
          </p:cNvPr>
          <p:cNvSpPr txBox="1"/>
          <p:nvPr/>
        </p:nvSpPr>
        <p:spPr>
          <a:xfrm>
            <a:off x="459674" y="1283023"/>
            <a:ext cx="1151277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RNA</a:t>
            </a:r>
            <a:r>
              <a:rPr kumimoji="1" lang="zh-CN" altLang="en-US" sz="2000" dirty="0"/>
              <a:t>数据</a:t>
            </a:r>
            <a:endParaRPr kumimoji="1"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CC60E2-007F-B548-9921-CC98D344FFA3}"/>
              </a:ext>
            </a:extLst>
          </p:cNvPr>
          <p:cNvSpPr txBox="1"/>
          <p:nvPr/>
        </p:nvSpPr>
        <p:spPr>
          <a:xfrm>
            <a:off x="1860057" y="13081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以转录本为单位进行定量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D30C5D-71B5-CB49-8D38-8DD086AD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942364"/>
              </p:ext>
            </p:extLst>
          </p:nvPr>
        </p:nvGraphicFramePr>
        <p:xfrm>
          <a:off x="838202" y="2181781"/>
          <a:ext cx="10515596" cy="302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114">
                  <a:extLst>
                    <a:ext uri="{9D8B030D-6E8A-4147-A177-3AD203B41FA5}">
                      <a16:colId xmlns:a16="http://schemas.microsoft.com/office/drawing/2014/main" val="249544733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62047561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89900968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85572939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00824070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56993844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20014194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56699778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15309259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21909904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87976180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56982981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41720512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2700843"/>
                    </a:ext>
                  </a:extLst>
                </a:gridCol>
              </a:tblGrid>
              <a:tr h="3183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sample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S00035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S00213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S00472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S00501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S00832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692692556"/>
                  </a:ext>
                </a:extLst>
              </a:tr>
              <a:tr h="3183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BECN1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18.4125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41.5829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25.3937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38.2477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32.6969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24.6955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35.0205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36.9264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17.8884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31.7728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22.5791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31.2433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27.603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610713897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7.76943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8.41666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5.95215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17.9174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7.57507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6.5563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15.3067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7.69691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14.5914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6.26763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8.19738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7.08261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4.56428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184904870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0.823616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0.626221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0.405686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3.22656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0.605345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1.20858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0.969182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1.08822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0.800949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0.298918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0.419902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0.981241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2602907292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1.70E-05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0.127082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1.30E-05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8.60E-05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1.00E-05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1.54385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3.20E-05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3.40E-05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3.00E-06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1.60E-05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8.30E-05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752165987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0.228081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0.185037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0.24901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2.02862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0.174092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0.116439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0.122961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0.161932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0.433112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0.229567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0.348383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0.048129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0.053719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2042174533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4291428314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1.41712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1.89702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0.239936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2.91676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0.75825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0.386073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1.09076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2.02535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1.70303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1.8402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0.840077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1.10038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0.639493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3452250309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0.116342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0.283282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9.60E-05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0.217778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0.212186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0.034945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0.320977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2200606534"/>
                  </a:ext>
                </a:extLst>
              </a:tr>
              <a:tr h="29840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BIRC5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40.4859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92.5416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32.9571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48.6265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37.2844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19.1797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27.2473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24.1656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36.4261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26.1887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14.5468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>
                          <a:effectLst/>
                        </a:rPr>
                        <a:t>50.687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u="none" strike="noStrike" dirty="0">
                          <a:effectLst/>
                        </a:rPr>
                        <a:t>52.3991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67" marR="8667" marT="8667" marB="0" anchor="b"/>
                </a:tc>
                <a:extLst>
                  <a:ext uri="{0D108BD9-81ED-4DB2-BD59-A6C34878D82A}">
                    <a16:rowId xmlns:a16="http://schemas.microsoft.com/office/drawing/2014/main" val="128008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90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191739-F1C8-0A41-8015-157C063009FC}"/>
              </a:ext>
            </a:extLst>
          </p:cNvPr>
          <p:cNvSpPr txBox="1"/>
          <p:nvPr/>
        </p:nvSpPr>
        <p:spPr>
          <a:xfrm>
            <a:off x="459674" y="340272"/>
            <a:ext cx="2646878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输入文件格式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BF1111-4D40-5343-AB9F-ECC4DCBC4087}"/>
              </a:ext>
            </a:extLst>
          </p:cNvPr>
          <p:cNvSpPr txBox="1"/>
          <p:nvPr/>
        </p:nvSpPr>
        <p:spPr>
          <a:xfrm>
            <a:off x="459674" y="1283023"/>
            <a:ext cx="1210588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生存数据</a:t>
            </a:r>
            <a:endParaRPr kumimoji="1" lang="en-US" altLang="zh-CN" sz="2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EF85E26-EA93-134B-AE53-75D6137C0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03690"/>
              </p:ext>
            </p:extLst>
          </p:nvPr>
        </p:nvGraphicFramePr>
        <p:xfrm>
          <a:off x="3736807" y="1298720"/>
          <a:ext cx="4718385" cy="4652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3180">
                  <a:extLst>
                    <a:ext uri="{9D8B030D-6E8A-4147-A177-3AD203B41FA5}">
                      <a16:colId xmlns:a16="http://schemas.microsoft.com/office/drawing/2014/main" val="4188510443"/>
                    </a:ext>
                  </a:extLst>
                </a:gridCol>
                <a:gridCol w="1680732">
                  <a:extLst>
                    <a:ext uri="{9D8B030D-6E8A-4147-A177-3AD203B41FA5}">
                      <a16:colId xmlns:a16="http://schemas.microsoft.com/office/drawing/2014/main" val="3268024389"/>
                    </a:ext>
                  </a:extLst>
                </a:gridCol>
                <a:gridCol w="1634473">
                  <a:extLst>
                    <a:ext uri="{9D8B030D-6E8A-4147-A177-3AD203B41FA5}">
                      <a16:colId xmlns:a16="http://schemas.microsoft.com/office/drawing/2014/main" val="501616964"/>
                    </a:ext>
                  </a:extLst>
                </a:gridCol>
              </a:tblGrid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sample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OS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331573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S00022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38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644006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S00035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7028110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S00050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7015724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47725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S00356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003757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S00472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7637697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S00501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0764870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263596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4811831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1549763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746333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6258292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77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2058482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965153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2849667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S00838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4595869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S01242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0786432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S01248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233539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S01297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24555"/>
                  </a:ext>
                </a:extLst>
              </a:tr>
              <a:tr h="221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S01366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750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3FF4CF-D7FE-C048-9011-85D1EB120F92}"/>
              </a:ext>
            </a:extLst>
          </p:cNvPr>
          <p:cNvSpPr txBox="1"/>
          <p:nvPr/>
        </p:nvSpPr>
        <p:spPr>
          <a:xfrm>
            <a:off x="459674" y="340272"/>
            <a:ext cx="1826141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下载地址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A0FA1-CC6A-EE4D-A4DF-B595EC658BC3}"/>
              </a:ext>
            </a:extLst>
          </p:cNvPr>
          <p:cNvSpPr txBox="1"/>
          <p:nvPr/>
        </p:nvSpPr>
        <p:spPr>
          <a:xfrm>
            <a:off x="459674" y="1267326"/>
            <a:ext cx="704436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corefacilitygenecast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FACTORscore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7D130EB-8C58-9643-8BAD-FC2844F9A125}"/>
              </a:ext>
            </a:extLst>
          </p:cNvPr>
          <p:cNvSpPr/>
          <p:nvPr/>
        </p:nvSpPr>
        <p:spPr>
          <a:xfrm>
            <a:off x="10521734" y="2824119"/>
            <a:ext cx="898357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3B72D-5D4B-EE4E-9333-6ABDEE898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4" y="2071270"/>
            <a:ext cx="11430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3FF4CF-D7FE-C048-9011-85D1EB120F92}"/>
              </a:ext>
            </a:extLst>
          </p:cNvPr>
          <p:cNvSpPr txBox="1"/>
          <p:nvPr/>
        </p:nvSpPr>
        <p:spPr>
          <a:xfrm>
            <a:off x="459674" y="340272"/>
            <a:ext cx="1826141" cy="584775"/>
          </a:xfrm>
          <a:prstGeom prst="rect">
            <a:avLst/>
          </a:prstGeom>
          <a:solidFill>
            <a:srgbClr val="7030A0">
              <a:alpha val="45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Times New Roman" panose="02020603050405020304" pitchFamily="18" charset="0"/>
                <a:ea typeface="Heiti SC Medium" pitchFamily="2" charset="-128"/>
                <a:cs typeface="Times New Roman" panose="02020603050405020304" pitchFamily="18" charset="0"/>
              </a:rPr>
              <a:t>命令运行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A0FA1-CC6A-EE4D-A4DF-B595EC658BC3}"/>
              </a:ext>
            </a:extLst>
          </p:cNvPr>
          <p:cNvSpPr txBox="1"/>
          <p:nvPr/>
        </p:nvSpPr>
        <p:spPr>
          <a:xfrm>
            <a:off x="459674" y="1267326"/>
            <a:ext cx="325121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Rscript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FactorScore.R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F45D88-E20A-FE48-AEEE-28CBFE0C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9" y="1886449"/>
            <a:ext cx="4594919" cy="4971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16F437-CECF-3448-AA0D-86D39E6EC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78" y="1795041"/>
            <a:ext cx="7475622" cy="287898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DC3C63-E10F-6142-8DA9-E999672A23E6}"/>
              </a:ext>
            </a:extLst>
          </p:cNvPr>
          <p:cNvSpPr txBox="1"/>
          <p:nvPr/>
        </p:nvSpPr>
        <p:spPr>
          <a:xfrm>
            <a:off x="6510283" y="5519796"/>
            <a:ext cx="278813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packages</a:t>
            </a:r>
            <a:r>
              <a:rPr kumimoji="1" lang="zh-CN" altLang="en-US" sz="2400" dirty="0"/>
              <a:t>版本信息</a:t>
            </a:r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76DF6771-B6DA-584E-AE56-9E7EA0FB589C}"/>
              </a:ext>
            </a:extLst>
          </p:cNvPr>
          <p:cNvSpPr/>
          <p:nvPr/>
        </p:nvSpPr>
        <p:spPr>
          <a:xfrm>
            <a:off x="4940968" y="5662863"/>
            <a:ext cx="1411706" cy="1604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2FA755-4620-8A45-A9D8-2033EDF8EDA5}"/>
              </a:ext>
            </a:extLst>
          </p:cNvPr>
          <p:cNvSpPr txBox="1"/>
          <p:nvPr/>
        </p:nvSpPr>
        <p:spPr>
          <a:xfrm>
            <a:off x="4734317" y="4825324"/>
            <a:ext cx="7457683" cy="400110"/>
          </a:xfrm>
          <a:prstGeom prst="rect">
            <a:avLst/>
          </a:prstGeom>
          <a:solidFill>
            <a:srgbClr val="92D050">
              <a:alpha val="64000"/>
            </a:srgb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Rscript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FactorScore.R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input.txt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–t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time.txt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outdir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-p test -f TR/T/C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16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26118</TotalTime>
  <Words>1648</Words>
  <Application>Microsoft Macintosh PowerPoint</Application>
  <PresentationFormat>宽屏</PresentationFormat>
  <Paragraphs>631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微软雅黑</vt:lpstr>
      <vt:lpstr>Heiti SC Medium</vt:lpstr>
      <vt:lpstr>Arial</vt:lpstr>
      <vt:lpstr>Calibri</vt:lpstr>
      <vt:lpstr>Cambria Math</vt:lpstr>
      <vt:lpstr>Times New Roman</vt:lpstr>
      <vt:lpstr>Office 主题​​</vt:lpstr>
      <vt:lpstr>FACTORscore使用说明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2016018LC   华西肺癌项目进展汇报 20191129</dc:title>
  <dc:creator>杨滢</dc:creator>
  <cp:lastModifiedBy>Microsoft Office User</cp:lastModifiedBy>
  <cp:revision>813</cp:revision>
  <dcterms:created xsi:type="dcterms:W3CDTF">2019-11-29T08:21:35Z</dcterms:created>
  <dcterms:modified xsi:type="dcterms:W3CDTF">2020-12-18T03:14:25Z</dcterms:modified>
</cp:coreProperties>
</file>